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87" r:id="rId3"/>
    <p:sldId id="822" r:id="rId4"/>
    <p:sldId id="823" r:id="rId5"/>
    <p:sldId id="824" r:id="rId6"/>
    <p:sldId id="825" r:id="rId7"/>
    <p:sldId id="826" r:id="rId8"/>
    <p:sldId id="827" r:id="rId9"/>
    <p:sldId id="828" r:id="rId10"/>
    <p:sldId id="829" r:id="rId11"/>
    <p:sldId id="830" r:id="rId12"/>
    <p:sldId id="831" r:id="rId13"/>
    <p:sldId id="832" r:id="rId14"/>
    <p:sldId id="833" r:id="rId15"/>
    <p:sldId id="834" r:id="rId16"/>
    <p:sldId id="835" r:id="rId17"/>
    <p:sldId id="836" r:id="rId18"/>
    <p:sldId id="837" r:id="rId19"/>
    <p:sldId id="838" r:id="rId20"/>
    <p:sldId id="839" r:id="rId21"/>
    <p:sldId id="840" r:id="rId22"/>
    <p:sldId id="841" r:id="rId23"/>
    <p:sldId id="842" r:id="rId24"/>
    <p:sldId id="843" r:id="rId25"/>
    <p:sldId id="844" r:id="rId26"/>
    <p:sldId id="845" r:id="rId27"/>
    <p:sldId id="539" r:id="rId28"/>
    <p:sldId id="846" r:id="rId29"/>
    <p:sldId id="847" r:id="rId30"/>
    <p:sldId id="848" r:id="rId31"/>
    <p:sldId id="849" r:id="rId32"/>
    <p:sldId id="850" r:id="rId33"/>
    <p:sldId id="851" r:id="rId34"/>
    <p:sldId id="852" r:id="rId35"/>
    <p:sldId id="853" r:id="rId36"/>
    <p:sldId id="854" r:id="rId37"/>
    <p:sldId id="855" r:id="rId38"/>
    <p:sldId id="318" r:id="rId39"/>
  </p:sldIdLst>
  <p:sldSz cx="12166600" cy="6858000"/>
  <p:notesSz cx="121666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25" autoAdjust="0"/>
    <p:restoredTop sz="94694"/>
  </p:normalViewPr>
  <p:slideViewPr>
    <p:cSldViewPr>
      <p:cViewPr varScale="1">
        <p:scale>
          <a:sx n="75" d="100"/>
          <a:sy n="75" d="100"/>
        </p:scale>
        <p:origin x="413"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3621246065603"/>
          <c:y val="0.10473703289832516"/>
          <c:w val="0.33712508686490217"/>
          <c:h val="0.7975654396864039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07-4843-8464-668F7D5220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07-4843-8464-668F7D5220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07-4843-8464-668F7D5220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07-4843-8464-668F7D52200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007-4843-8464-668F7D52200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007-4843-8464-668F7D522005}"/>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Sheet1!$A$75:$A$80</c:f>
              <c:strCache>
                <c:ptCount val="6"/>
                <c:pt idx="0">
                  <c:v>SARS</c:v>
                </c:pt>
                <c:pt idx="1">
                  <c:v>NSF</c:v>
                </c:pt>
                <c:pt idx="2">
                  <c:v>Admin</c:v>
                </c:pt>
                <c:pt idx="3">
                  <c:v>QCTO</c:v>
                </c:pt>
                <c:pt idx="4">
                  <c:v>Mandatory Grant</c:v>
                </c:pt>
                <c:pt idx="5">
                  <c:v>Discretionary Grant</c:v>
                </c:pt>
              </c:strCache>
            </c:strRef>
          </c:cat>
          <c:val>
            <c:numRef>
              <c:f>Sheet1!$B$75:$B$80</c:f>
              <c:numCache>
                <c:formatCode>General</c:formatCode>
                <c:ptCount val="6"/>
                <c:pt idx="0">
                  <c:v>2</c:v>
                </c:pt>
                <c:pt idx="1">
                  <c:v>18</c:v>
                </c:pt>
                <c:pt idx="2">
                  <c:v>10</c:v>
                </c:pt>
                <c:pt idx="3">
                  <c:v>0.5</c:v>
                </c:pt>
                <c:pt idx="4">
                  <c:v>20</c:v>
                </c:pt>
                <c:pt idx="5">
                  <c:v>49.5</c:v>
                </c:pt>
              </c:numCache>
            </c:numRef>
          </c:val>
          <c:extLst>
            <c:ext xmlns:c16="http://schemas.microsoft.com/office/drawing/2014/chart" uri="{C3380CC4-5D6E-409C-BE32-E72D297353CC}">
              <c16:uniqueId val="{0000000C-9007-4843-8464-668F7D52200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814272094911913"/>
          <c:y val="3.4802532036436629E-2"/>
          <c:w val="0.28185727061439608"/>
          <c:h val="0.9147086614173228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1A570-C3BA-452A-88F4-359ED407EC1F}" type="doc">
      <dgm:prSet loTypeId="urn:microsoft.com/office/officeart/2008/layout/RadialCluster" loCatId="relationship" qsTypeId="urn:microsoft.com/office/officeart/2005/8/quickstyle/simple2" qsCatId="simple" csTypeId="urn:microsoft.com/office/officeart/2005/8/colors/accent3_1" csCatId="accent3" phldr="1"/>
      <dgm:spPr/>
      <dgm:t>
        <a:bodyPr/>
        <a:lstStyle/>
        <a:p>
          <a:endParaRPr lang="en-US"/>
        </a:p>
      </dgm:t>
    </dgm:pt>
    <dgm:pt modelId="{A096910A-B5E1-448F-B4CF-39F38E56F593}">
      <dgm:prSet phldrT="[Text]" custT="1"/>
      <dgm:spPr/>
      <dgm:t>
        <a:bodyPr/>
        <a:lstStyle/>
        <a:p>
          <a:pPr algn="ctr"/>
          <a:r>
            <a:rPr lang="en-US" sz="2800" dirty="0">
              <a:solidFill>
                <a:schemeClr val="tx2"/>
              </a:solidFill>
            </a:rPr>
            <a:t>Criteria to be met  </a:t>
          </a:r>
        </a:p>
      </dgm:t>
    </dgm:pt>
    <dgm:pt modelId="{408B3DFA-5A94-4038-9DFB-B2ECA3C30573}" type="parTrans" cxnId="{2E86BFE3-94D9-4A2E-B635-8D84C91E9011}">
      <dgm:prSet/>
      <dgm:spPr/>
      <dgm:t>
        <a:bodyPr/>
        <a:lstStyle/>
        <a:p>
          <a:pPr algn="ctr"/>
          <a:endParaRPr lang="en-US"/>
        </a:p>
      </dgm:t>
    </dgm:pt>
    <dgm:pt modelId="{F34AE97A-E7A4-4FAB-8C00-B88D660BCDB0}" type="sibTrans" cxnId="{2E86BFE3-94D9-4A2E-B635-8D84C91E9011}">
      <dgm:prSet/>
      <dgm:spPr/>
      <dgm:t>
        <a:bodyPr/>
        <a:lstStyle/>
        <a:p>
          <a:pPr algn="ctr"/>
          <a:endParaRPr lang="en-US"/>
        </a:p>
      </dgm:t>
    </dgm:pt>
    <dgm:pt modelId="{B02B45A5-3E20-4F86-899A-B689D6ED4193}">
      <dgm:prSet phldrT="[Text]" custT="1"/>
      <dgm:spPr/>
      <dgm:t>
        <a:bodyPr/>
        <a:lstStyle/>
        <a:p>
          <a:pPr algn="ctr"/>
          <a:r>
            <a:rPr lang="en-US" sz="1600" dirty="0">
              <a:solidFill>
                <a:schemeClr val="tx2"/>
              </a:solidFill>
            </a:rPr>
            <a:t>SCOPE of the  FP&amp;M sector skills needs</a:t>
          </a:r>
        </a:p>
      </dgm:t>
    </dgm:pt>
    <dgm:pt modelId="{BC13572B-3016-4334-8661-8EEE19FF7787}" type="parTrans" cxnId="{EE65C14B-A208-4064-924F-B97ED0B1057E}">
      <dgm:prSet/>
      <dgm:spPr/>
      <dgm:t>
        <a:bodyPr/>
        <a:lstStyle/>
        <a:p>
          <a:pPr algn="ctr"/>
          <a:endParaRPr lang="en-US"/>
        </a:p>
      </dgm:t>
    </dgm:pt>
    <dgm:pt modelId="{DB85C1DB-4F64-4BCB-9531-7CE796CDD2AE}" type="sibTrans" cxnId="{EE65C14B-A208-4064-924F-B97ED0B1057E}">
      <dgm:prSet/>
      <dgm:spPr/>
      <dgm:t>
        <a:bodyPr/>
        <a:lstStyle/>
        <a:p>
          <a:pPr algn="ctr"/>
          <a:endParaRPr lang="en-US"/>
        </a:p>
      </dgm:t>
    </dgm:pt>
    <dgm:pt modelId="{C62829E5-58AF-4DDC-A20D-3DCEA129EA39}">
      <dgm:prSet phldrT="[Text]"/>
      <dgm:spPr/>
      <dgm:t>
        <a:bodyPr/>
        <a:lstStyle/>
        <a:p>
          <a:pPr algn="ctr"/>
          <a:r>
            <a:rPr lang="en-US" dirty="0">
              <a:solidFill>
                <a:schemeClr val="tx2"/>
              </a:solidFill>
            </a:rPr>
            <a:t>Focus group sessions </a:t>
          </a:r>
        </a:p>
      </dgm:t>
    </dgm:pt>
    <dgm:pt modelId="{FCAFEAD8-7094-4249-8C16-ED77A4577242}" type="parTrans" cxnId="{0C16E147-5001-497D-A291-8E4A747EBA7E}">
      <dgm:prSet/>
      <dgm:spPr/>
      <dgm:t>
        <a:bodyPr/>
        <a:lstStyle/>
        <a:p>
          <a:pPr algn="ctr"/>
          <a:endParaRPr lang="en-US"/>
        </a:p>
      </dgm:t>
    </dgm:pt>
    <dgm:pt modelId="{7B3836E9-6B55-48FF-8353-169B78447035}" type="sibTrans" cxnId="{0C16E147-5001-497D-A291-8E4A747EBA7E}">
      <dgm:prSet/>
      <dgm:spPr/>
      <dgm:t>
        <a:bodyPr/>
        <a:lstStyle/>
        <a:p>
          <a:pPr algn="ctr"/>
          <a:endParaRPr lang="en-US"/>
        </a:p>
      </dgm:t>
    </dgm:pt>
    <dgm:pt modelId="{4F09005C-685E-4202-916A-F0A164CD40B7}">
      <dgm:prSet phldrT="[Text]" custT="1"/>
      <dgm:spPr/>
      <dgm:t>
        <a:bodyPr/>
        <a:lstStyle/>
        <a:p>
          <a:pPr algn="ctr"/>
          <a:r>
            <a:rPr lang="en-US" sz="1800" dirty="0">
              <a:solidFill>
                <a:schemeClr val="tx2"/>
              </a:solidFill>
            </a:rPr>
            <a:t>Literature review </a:t>
          </a:r>
        </a:p>
      </dgm:t>
    </dgm:pt>
    <dgm:pt modelId="{C509B188-51DC-407F-A952-2F8023850B56}" type="parTrans" cxnId="{91F9A335-D5A7-4A3F-8707-5EEDF4957E3F}">
      <dgm:prSet/>
      <dgm:spPr/>
      <dgm:t>
        <a:bodyPr/>
        <a:lstStyle/>
        <a:p>
          <a:pPr algn="ctr"/>
          <a:endParaRPr lang="en-US"/>
        </a:p>
      </dgm:t>
    </dgm:pt>
    <dgm:pt modelId="{1265B3F0-3FE9-4422-AAC8-CB424DEC92BD}" type="sibTrans" cxnId="{91F9A335-D5A7-4A3F-8707-5EEDF4957E3F}">
      <dgm:prSet/>
      <dgm:spPr/>
      <dgm:t>
        <a:bodyPr/>
        <a:lstStyle/>
        <a:p>
          <a:pPr algn="ctr"/>
          <a:endParaRPr lang="en-US"/>
        </a:p>
      </dgm:t>
    </dgm:pt>
    <dgm:pt modelId="{CBE3A890-8971-4F00-8DF5-041C0E959DF2}">
      <dgm:prSet custT="1"/>
      <dgm:spPr/>
      <dgm:t>
        <a:bodyPr/>
        <a:lstStyle/>
        <a:p>
          <a:pPr algn="ctr"/>
          <a:r>
            <a:rPr lang="en-US" sz="1800" dirty="0">
              <a:solidFill>
                <a:schemeClr val="tx2"/>
              </a:solidFill>
            </a:rPr>
            <a:t>WSP/ATR</a:t>
          </a:r>
        </a:p>
        <a:p>
          <a:pPr algn="ctr"/>
          <a:r>
            <a:rPr lang="en-US" sz="1800" dirty="0">
              <a:solidFill>
                <a:schemeClr val="tx2"/>
              </a:solidFill>
            </a:rPr>
            <a:t>analysis  </a:t>
          </a:r>
        </a:p>
      </dgm:t>
    </dgm:pt>
    <dgm:pt modelId="{432D5334-77C8-44D7-AAFC-8AAFA261055F}" type="parTrans" cxnId="{2D8D1388-78C9-4D89-ABE1-67F5BD72A3D7}">
      <dgm:prSet/>
      <dgm:spPr/>
      <dgm:t>
        <a:bodyPr/>
        <a:lstStyle/>
        <a:p>
          <a:pPr algn="ctr"/>
          <a:endParaRPr lang="en-US"/>
        </a:p>
      </dgm:t>
    </dgm:pt>
    <dgm:pt modelId="{D77F2455-0DA2-40DD-A558-B8337C040152}" type="sibTrans" cxnId="{2D8D1388-78C9-4D89-ABE1-67F5BD72A3D7}">
      <dgm:prSet/>
      <dgm:spPr/>
      <dgm:t>
        <a:bodyPr/>
        <a:lstStyle/>
        <a:p>
          <a:pPr algn="ctr"/>
          <a:endParaRPr lang="en-US"/>
        </a:p>
      </dgm:t>
    </dgm:pt>
    <dgm:pt modelId="{8FF6F285-403C-42AE-9349-B5969A9C5B4D}">
      <dgm:prSet custT="1"/>
      <dgm:spPr/>
      <dgm:t>
        <a:bodyPr/>
        <a:lstStyle/>
        <a:p>
          <a:pPr algn="ctr"/>
          <a:r>
            <a:rPr lang="en-US" sz="1800" dirty="0">
              <a:solidFill>
                <a:schemeClr val="tx2"/>
              </a:solidFill>
            </a:rPr>
            <a:t>Focus group sessions </a:t>
          </a:r>
        </a:p>
      </dgm:t>
    </dgm:pt>
    <dgm:pt modelId="{C5CB2558-B855-4F8B-A005-2D5EE373F6F0}" type="parTrans" cxnId="{6A2C6510-28A8-4B76-B991-3C94C0D70887}">
      <dgm:prSet/>
      <dgm:spPr/>
      <dgm:t>
        <a:bodyPr/>
        <a:lstStyle/>
        <a:p>
          <a:pPr algn="ctr"/>
          <a:endParaRPr lang="en-US"/>
        </a:p>
      </dgm:t>
    </dgm:pt>
    <dgm:pt modelId="{DF0A961F-1A1A-4F73-9921-882FB8FB68AE}" type="sibTrans" cxnId="{6A2C6510-28A8-4B76-B991-3C94C0D70887}">
      <dgm:prSet/>
      <dgm:spPr/>
      <dgm:t>
        <a:bodyPr/>
        <a:lstStyle/>
        <a:p>
          <a:pPr algn="ctr"/>
          <a:endParaRPr lang="en-US"/>
        </a:p>
      </dgm:t>
    </dgm:pt>
    <dgm:pt modelId="{6D78824E-42D2-4DC1-824A-549B38A5F905}">
      <dgm:prSet custT="1"/>
      <dgm:spPr/>
      <dgm:t>
        <a:bodyPr/>
        <a:lstStyle/>
        <a:p>
          <a:pPr algn="ctr"/>
          <a:r>
            <a:rPr lang="en-US" sz="1800" dirty="0">
              <a:solidFill>
                <a:schemeClr val="tx2"/>
              </a:solidFill>
            </a:rPr>
            <a:t>one of the strategic objective targets e.g artisan development </a:t>
          </a:r>
        </a:p>
      </dgm:t>
    </dgm:pt>
    <dgm:pt modelId="{1D449C56-4E9F-46DB-BD9A-70F4F709C583}" type="parTrans" cxnId="{D00925A9-3E40-4579-9ADA-5315A803CB73}">
      <dgm:prSet/>
      <dgm:spPr/>
      <dgm:t>
        <a:bodyPr/>
        <a:lstStyle/>
        <a:p>
          <a:pPr algn="ctr"/>
          <a:endParaRPr lang="en-US"/>
        </a:p>
      </dgm:t>
    </dgm:pt>
    <dgm:pt modelId="{C3B02439-F5FD-45DF-A5C2-3B7A95206123}" type="sibTrans" cxnId="{D00925A9-3E40-4579-9ADA-5315A803CB73}">
      <dgm:prSet/>
      <dgm:spPr/>
      <dgm:t>
        <a:bodyPr/>
        <a:lstStyle/>
        <a:p>
          <a:pPr algn="ctr"/>
          <a:endParaRPr lang="en-US"/>
        </a:p>
      </dgm:t>
    </dgm:pt>
    <dgm:pt modelId="{90F3AA04-43D7-4967-9A7B-DE108A7B0AA8}">
      <dgm:prSet custT="1"/>
      <dgm:spPr/>
      <dgm:t>
        <a:bodyPr/>
        <a:lstStyle/>
        <a:p>
          <a:pPr algn="ctr"/>
          <a:r>
            <a:rPr lang="en-US" sz="1800" dirty="0">
              <a:solidFill>
                <a:schemeClr val="tx2"/>
              </a:solidFill>
            </a:rPr>
            <a:t>In-depth interviews </a:t>
          </a:r>
        </a:p>
      </dgm:t>
    </dgm:pt>
    <dgm:pt modelId="{26834A50-68DB-43FB-B25C-396053139CAD}" type="parTrans" cxnId="{B0ED9B66-D72C-4AEB-B320-C2935380BDFC}">
      <dgm:prSet/>
      <dgm:spPr/>
      <dgm:t>
        <a:bodyPr/>
        <a:lstStyle/>
        <a:p>
          <a:pPr algn="ctr"/>
          <a:endParaRPr lang="en-US"/>
        </a:p>
      </dgm:t>
    </dgm:pt>
    <dgm:pt modelId="{8234EFA9-B85D-4BA8-AFBA-74DA19AA0455}" type="sibTrans" cxnId="{B0ED9B66-D72C-4AEB-B320-C2935380BDFC}">
      <dgm:prSet/>
      <dgm:spPr/>
      <dgm:t>
        <a:bodyPr/>
        <a:lstStyle/>
        <a:p>
          <a:pPr algn="ctr"/>
          <a:endParaRPr lang="en-US"/>
        </a:p>
      </dgm:t>
    </dgm:pt>
    <dgm:pt modelId="{52E58707-51C3-41AE-AC58-52540E0C893E}">
      <dgm:prSet/>
      <dgm:spPr/>
      <dgm:t>
        <a:bodyPr/>
        <a:lstStyle/>
        <a:p>
          <a:endParaRPr lang="en-US"/>
        </a:p>
      </dgm:t>
    </dgm:pt>
    <dgm:pt modelId="{C3BA5872-FBFE-4361-A398-F7E8AA63F396}" type="parTrans" cxnId="{B096C790-CD08-4C0E-A1A5-6545FBBED61C}">
      <dgm:prSet/>
      <dgm:spPr/>
      <dgm:t>
        <a:bodyPr/>
        <a:lstStyle/>
        <a:p>
          <a:endParaRPr lang="en-US"/>
        </a:p>
      </dgm:t>
    </dgm:pt>
    <dgm:pt modelId="{AB248DD9-963B-4B24-B77B-7C5CD0D3BB8F}" type="sibTrans" cxnId="{B096C790-CD08-4C0E-A1A5-6545FBBED61C}">
      <dgm:prSet/>
      <dgm:spPr/>
      <dgm:t>
        <a:bodyPr/>
        <a:lstStyle/>
        <a:p>
          <a:endParaRPr lang="en-US"/>
        </a:p>
      </dgm:t>
    </dgm:pt>
    <dgm:pt modelId="{CAFA0CA5-7C4E-40DC-A3F9-BD9199385E41}" type="pres">
      <dgm:prSet presAssocID="{FB81A570-C3BA-452A-88F4-359ED407EC1F}" presName="Name0" presStyleCnt="0">
        <dgm:presLayoutVars>
          <dgm:chMax val="1"/>
          <dgm:chPref val="1"/>
          <dgm:dir/>
          <dgm:animOne val="branch"/>
          <dgm:animLvl val="lvl"/>
        </dgm:presLayoutVars>
      </dgm:prSet>
      <dgm:spPr/>
    </dgm:pt>
    <dgm:pt modelId="{5F29E16B-9103-4A63-A4A1-1D3CF300C747}" type="pres">
      <dgm:prSet presAssocID="{A096910A-B5E1-448F-B4CF-39F38E56F593}" presName="singleCycle" presStyleCnt="0"/>
      <dgm:spPr/>
    </dgm:pt>
    <dgm:pt modelId="{7C4C43A3-D800-4434-A9A3-CD2A6FAAE42D}" type="pres">
      <dgm:prSet presAssocID="{A096910A-B5E1-448F-B4CF-39F38E56F593}" presName="singleCenter" presStyleLbl="node1" presStyleIdx="0" presStyleCnt="8" custScaleX="118702" custScaleY="117064" custLinFactNeighborX="-4359" custLinFactNeighborY="22884">
        <dgm:presLayoutVars>
          <dgm:chMax val="7"/>
          <dgm:chPref val="7"/>
        </dgm:presLayoutVars>
      </dgm:prSet>
      <dgm:spPr>
        <a:prstGeom prst="roundRect">
          <a:avLst/>
        </a:prstGeom>
      </dgm:spPr>
    </dgm:pt>
    <dgm:pt modelId="{225C2F49-BCA1-4D80-A9CF-54C0F8C34DF0}" type="pres">
      <dgm:prSet presAssocID="{BC13572B-3016-4334-8661-8EEE19FF7787}" presName="Name56" presStyleLbl="parChTrans1D2" presStyleIdx="0" presStyleCnt="7"/>
      <dgm:spPr/>
    </dgm:pt>
    <dgm:pt modelId="{B5000C88-1B3C-46EE-8606-B096E6E2EA30}" type="pres">
      <dgm:prSet presAssocID="{B02B45A5-3E20-4F86-899A-B689D6ED4193}" presName="text0" presStyleLbl="node1" presStyleIdx="1" presStyleCnt="8" custScaleX="186839" custRadScaleRad="178717" custRadScaleInc="-426771">
        <dgm:presLayoutVars>
          <dgm:bulletEnabled val="1"/>
        </dgm:presLayoutVars>
      </dgm:prSet>
      <dgm:spPr/>
    </dgm:pt>
    <dgm:pt modelId="{280106FA-0433-4EAD-AD6A-08ED626B568E}" type="pres">
      <dgm:prSet presAssocID="{26834A50-68DB-43FB-B25C-396053139CAD}" presName="Name56" presStyleLbl="parChTrans1D2" presStyleIdx="1" presStyleCnt="7"/>
      <dgm:spPr/>
    </dgm:pt>
    <dgm:pt modelId="{6616F236-F402-4A6E-9CE3-8C63C178FD20}" type="pres">
      <dgm:prSet presAssocID="{90F3AA04-43D7-4967-9A7B-DE108A7B0AA8}" presName="text0" presStyleLbl="node1" presStyleIdx="2" presStyleCnt="8" custScaleX="190312" custRadScaleRad="174723" custRadScaleInc="78069">
        <dgm:presLayoutVars>
          <dgm:bulletEnabled val="1"/>
        </dgm:presLayoutVars>
      </dgm:prSet>
      <dgm:spPr/>
    </dgm:pt>
    <dgm:pt modelId="{3C3AD7F0-0CC0-4E3E-91DF-1E6C8F033C51}" type="pres">
      <dgm:prSet presAssocID="{1D449C56-4E9F-46DB-BD9A-70F4F709C583}" presName="Name56" presStyleLbl="parChTrans1D2" presStyleIdx="2" presStyleCnt="7"/>
      <dgm:spPr/>
    </dgm:pt>
    <dgm:pt modelId="{F4097866-6784-4AF5-97A0-13986E31862F}" type="pres">
      <dgm:prSet presAssocID="{6D78824E-42D2-4DC1-824A-549B38A5F905}" presName="text0" presStyleLbl="node1" presStyleIdx="3" presStyleCnt="8" custScaleX="216344" custScaleY="148339" custRadScaleRad="152427" custRadScaleInc="-633063">
        <dgm:presLayoutVars>
          <dgm:bulletEnabled val="1"/>
        </dgm:presLayoutVars>
      </dgm:prSet>
      <dgm:spPr/>
    </dgm:pt>
    <dgm:pt modelId="{17B8D121-F781-4EB5-A566-380EA8DABB9A}" type="pres">
      <dgm:prSet presAssocID="{432D5334-77C8-44D7-AAFC-8AAFA261055F}" presName="Name56" presStyleLbl="parChTrans1D2" presStyleIdx="3" presStyleCnt="7"/>
      <dgm:spPr/>
    </dgm:pt>
    <dgm:pt modelId="{EC3E56DE-FFD3-429B-82FC-0E8B50A64E77}" type="pres">
      <dgm:prSet presAssocID="{CBE3A890-8971-4F00-8DF5-041C0E959DF2}" presName="text0" presStyleLbl="node1" presStyleIdx="4" presStyleCnt="8" custScaleX="133504" custScaleY="72003" custRadScaleRad="100911" custRadScaleInc="-668040">
        <dgm:presLayoutVars>
          <dgm:bulletEnabled val="1"/>
        </dgm:presLayoutVars>
      </dgm:prSet>
      <dgm:spPr/>
    </dgm:pt>
    <dgm:pt modelId="{631CE756-8414-4405-875B-318F91F8AF15}" type="pres">
      <dgm:prSet presAssocID="{FCAFEAD8-7094-4249-8C16-ED77A4577242}" presName="Name56" presStyleLbl="parChTrans1D2" presStyleIdx="4" presStyleCnt="7"/>
      <dgm:spPr/>
    </dgm:pt>
    <dgm:pt modelId="{E94E72DA-DD36-45A5-AA5C-F544D009F311}" type="pres">
      <dgm:prSet presAssocID="{C62829E5-58AF-4DDC-A20D-3DCEA129EA39}" presName="text0" presStyleLbl="node1" presStyleIdx="5" presStyleCnt="8" custScaleX="123499" custScaleY="98848" custRadScaleRad="168607" custRadScaleInc="-441178">
        <dgm:presLayoutVars>
          <dgm:bulletEnabled val="1"/>
        </dgm:presLayoutVars>
      </dgm:prSet>
      <dgm:spPr/>
    </dgm:pt>
    <dgm:pt modelId="{B1B8B0F3-4E84-4D47-8EBC-882CFF2B95E7}" type="pres">
      <dgm:prSet presAssocID="{C509B188-51DC-407F-A952-2F8023850B56}" presName="Name56" presStyleLbl="parChTrans1D2" presStyleIdx="5" presStyleCnt="7"/>
      <dgm:spPr/>
    </dgm:pt>
    <dgm:pt modelId="{C5A33A33-9452-4C42-B340-C29846535B0D}" type="pres">
      <dgm:prSet presAssocID="{4F09005C-685E-4202-916A-F0A164CD40B7}" presName="text0" presStyleLbl="node1" presStyleIdx="6" presStyleCnt="8" custScaleX="124799" custRadScaleRad="204674" custRadScaleInc="59910">
        <dgm:presLayoutVars>
          <dgm:bulletEnabled val="1"/>
        </dgm:presLayoutVars>
      </dgm:prSet>
      <dgm:spPr/>
    </dgm:pt>
    <dgm:pt modelId="{D47B97D1-2F02-40EC-B251-90FE0449C5EE}" type="pres">
      <dgm:prSet presAssocID="{C5CB2558-B855-4F8B-A005-2D5EE373F6F0}" presName="Name56" presStyleLbl="parChTrans1D2" presStyleIdx="6" presStyleCnt="7"/>
      <dgm:spPr/>
    </dgm:pt>
    <dgm:pt modelId="{B68A019E-D3AF-4955-A337-CD7B23522EB5}" type="pres">
      <dgm:prSet presAssocID="{8FF6F285-403C-42AE-9349-B5969A9C5B4D}" presName="text0" presStyleLbl="node1" presStyleIdx="7" presStyleCnt="8" custScaleX="155047" custScaleY="99197" custRadScaleRad="113099" custRadScaleInc="341149">
        <dgm:presLayoutVars>
          <dgm:bulletEnabled val="1"/>
        </dgm:presLayoutVars>
      </dgm:prSet>
      <dgm:spPr/>
    </dgm:pt>
  </dgm:ptLst>
  <dgm:cxnLst>
    <dgm:cxn modelId="{E5B47F03-A7F1-4357-B479-52D9BD40399E}" type="presOf" srcId="{432D5334-77C8-44D7-AAFC-8AAFA261055F}" destId="{17B8D121-F781-4EB5-A566-380EA8DABB9A}" srcOrd="0" destOrd="0" presId="urn:microsoft.com/office/officeart/2008/layout/RadialCluster"/>
    <dgm:cxn modelId="{54B4CF0B-7843-47FB-9F78-65A5CD5FB2A5}" type="presOf" srcId="{C62829E5-58AF-4DDC-A20D-3DCEA129EA39}" destId="{E94E72DA-DD36-45A5-AA5C-F544D009F311}" srcOrd="0" destOrd="0" presId="urn:microsoft.com/office/officeart/2008/layout/RadialCluster"/>
    <dgm:cxn modelId="{6A2C6510-28A8-4B76-B991-3C94C0D70887}" srcId="{A096910A-B5E1-448F-B4CF-39F38E56F593}" destId="{8FF6F285-403C-42AE-9349-B5969A9C5B4D}" srcOrd="6" destOrd="0" parTransId="{C5CB2558-B855-4F8B-A005-2D5EE373F6F0}" sibTransId="{DF0A961F-1A1A-4F73-9921-882FB8FB68AE}"/>
    <dgm:cxn modelId="{A3B02322-6BA7-48A9-B5CC-C9BD7E5DA4C5}" type="presOf" srcId="{6D78824E-42D2-4DC1-824A-549B38A5F905}" destId="{F4097866-6784-4AF5-97A0-13986E31862F}" srcOrd="0" destOrd="0" presId="urn:microsoft.com/office/officeart/2008/layout/RadialCluster"/>
    <dgm:cxn modelId="{BC51892B-A89B-48BC-B5ED-1FC878FFED24}" type="presOf" srcId="{4F09005C-685E-4202-916A-F0A164CD40B7}" destId="{C5A33A33-9452-4C42-B340-C29846535B0D}" srcOrd="0" destOrd="0" presId="urn:microsoft.com/office/officeart/2008/layout/RadialCluster"/>
    <dgm:cxn modelId="{91F9A335-D5A7-4A3F-8707-5EEDF4957E3F}" srcId="{A096910A-B5E1-448F-B4CF-39F38E56F593}" destId="{4F09005C-685E-4202-916A-F0A164CD40B7}" srcOrd="5" destOrd="0" parTransId="{C509B188-51DC-407F-A952-2F8023850B56}" sibTransId="{1265B3F0-3FE9-4422-AAC8-CB424DEC92BD}"/>
    <dgm:cxn modelId="{B8B84236-43A6-4CF3-BC0B-CDEF380C00A6}" type="presOf" srcId="{FCAFEAD8-7094-4249-8C16-ED77A4577242}" destId="{631CE756-8414-4405-875B-318F91F8AF15}" srcOrd="0" destOrd="0" presId="urn:microsoft.com/office/officeart/2008/layout/RadialCluster"/>
    <dgm:cxn modelId="{B0ED9B66-D72C-4AEB-B320-C2935380BDFC}" srcId="{A096910A-B5E1-448F-B4CF-39F38E56F593}" destId="{90F3AA04-43D7-4967-9A7B-DE108A7B0AA8}" srcOrd="1" destOrd="0" parTransId="{26834A50-68DB-43FB-B25C-396053139CAD}" sibTransId="{8234EFA9-B85D-4BA8-AFBA-74DA19AA0455}"/>
    <dgm:cxn modelId="{0C16E147-5001-497D-A291-8E4A747EBA7E}" srcId="{A096910A-B5E1-448F-B4CF-39F38E56F593}" destId="{C62829E5-58AF-4DDC-A20D-3DCEA129EA39}" srcOrd="4" destOrd="0" parTransId="{FCAFEAD8-7094-4249-8C16-ED77A4577242}" sibTransId="{7B3836E9-6B55-48FF-8353-169B78447035}"/>
    <dgm:cxn modelId="{EE65C14B-A208-4064-924F-B97ED0B1057E}" srcId="{A096910A-B5E1-448F-B4CF-39F38E56F593}" destId="{B02B45A5-3E20-4F86-899A-B689D6ED4193}" srcOrd="0" destOrd="0" parTransId="{BC13572B-3016-4334-8661-8EEE19FF7787}" sibTransId="{DB85C1DB-4F64-4BCB-9531-7CE796CDD2AE}"/>
    <dgm:cxn modelId="{FA794A6D-78E8-41F2-9469-B95BF34D2A86}" type="presOf" srcId="{BC13572B-3016-4334-8661-8EEE19FF7787}" destId="{225C2F49-BCA1-4D80-A9CF-54C0F8C34DF0}" srcOrd="0" destOrd="0" presId="urn:microsoft.com/office/officeart/2008/layout/RadialCluster"/>
    <dgm:cxn modelId="{BF97B351-D505-4529-ABA2-0C3B27B1538A}" type="presOf" srcId="{CBE3A890-8971-4F00-8DF5-041C0E959DF2}" destId="{EC3E56DE-FFD3-429B-82FC-0E8B50A64E77}" srcOrd="0" destOrd="0" presId="urn:microsoft.com/office/officeart/2008/layout/RadialCluster"/>
    <dgm:cxn modelId="{DBBBF958-F0EE-4493-86B9-318F20746DA0}" type="presOf" srcId="{FB81A570-C3BA-452A-88F4-359ED407EC1F}" destId="{CAFA0CA5-7C4E-40DC-A3F9-BD9199385E41}" srcOrd="0" destOrd="0" presId="urn:microsoft.com/office/officeart/2008/layout/RadialCluster"/>
    <dgm:cxn modelId="{8CCE897F-3B05-40AA-966C-65E132D1225C}" type="presOf" srcId="{C509B188-51DC-407F-A952-2F8023850B56}" destId="{B1B8B0F3-4E84-4D47-8EBC-882CFF2B95E7}" srcOrd="0" destOrd="0" presId="urn:microsoft.com/office/officeart/2008/layout/RadialCluster"/>
    <dgm:cxn modelId="{2020E284-67C1-43C3-A147-E102AF768568}" type="presOf" srcId="{C5CB2558-B855-4F8B-A005-2D5EE373F6F0}" destId="{D47B97D1-2F02-40EC-B251-90FE0449C5EE}" srcOrd="0" destOrd="0" presId="urn:microsoft.com/office/officeart/2008/layout/RadialCluster"/>
    <dgm:cxn modelId="{2D8D1388-78C9-4D89-ABE1-67F5BD72A3D7}" srcId="{A096910A-B5E1-448F-B4CF-39F38E56F593}" destId="{CBE3A890-8971-4F00-8DF5-041C0E959DF2}" srcOrd="3" destOrd="0" parTransId="{432D5334-77C8-44D7-AAFC-8AAFA261055F}" sibTransId="{D77F2455-0DA2-40DD-A558-B8337C040152}"/>
    <dgm:cxn modelId="{825A308A-9863-4C3C-9524-9D9E9391B0AA}" type="presOf" srcId="{1D449C56-4E9F-46DB-BD9A-70F4F709C583}" destId="{3C3AD7F0-0CC0-4E3E-91DF-1E6C8F033C51}" srcOrd="0" destOrd="0" presId="urn:microsoft.com/office/officeart/2008/layout/RadialCluster"/>
    <dgm:cxn modelId="{B096C790-CD08-4C0E-A1A5-6545FBBED61C}" srcId="{A096910A-B5E1-448F-B4CF-39F38E56F593}" destId="{52E58707-51C3-41AE-AC58-52540E0C893E}" srcOrd="7" destOrd="0" parTransId="{C3BA5872-FBFE-4361-A398-F7E8AA63F396}" sibTransId="{AB248DD9-963B-4B24-B77B-7C5CD0D3BB8F}"/>
    <dgm:cxn modelId="{9F8A3F97-6EBE-4FEA-9768-3EA72245E3D9}" type="presOf" srcId="{26834A50-68DB-43FB-B25C-396053139CAD}" destId="{280106FA-0433-4EAD-AD6A-08ED626B568E}" srcOrd="0" destOrd="0" presId="urn:microsoft.com/office/officeart/2008/layout/RadialCluster"/>
    <dgm:cxn modelId="{920F659E-8F06-468E-88D9-0146D095020E}" type="presOf" srcId="{A096910A-B5E1-448F-B4CF-39F38E56F593}" destId="{7C4C43A3-D800-4434-A9A3-CD2A6FAAE42D}" srcOrd="0" destOrd="0" presId="urn:microsoft.com/office/officeart/2008/layout/RadialCluster"/>
    <dgm:cxn modelId="{0B1784A8-2F36-4C62-AAD7-2B0A9871F373}" type="presOf" srcId="{B02B45A5-3E20-4F86-899A-B689D6ED4193}" destId="{B5000C88-1B3C-46EE-8606-B096E6E2EA30}" srcOrd="0" destOrd="0" presId="urn:microsoft.com/office/officeart/2008/layout/RadialCluster"/>
    <dgm:cxn modelId="{D00925A9-3E40-4579-9ADA-5315A803CB73}" srcId="{A096910A-B5E1-448F-B4CF-39F38E56F593}" destId="{6D78824E-42D2-4DC1-824A-549B38A5F905}" srcOrd="2" destOrd="0" parTransId="{1D449C56-4E9F-46DB-BD9A-70F4F709C583}" sibTransId="{C3B02439-F5FD-45DF-A5C2-3B7A95206123}"/>
    <dgm:cxn modelId="{36FD9DB5-D831-4325-9D67-1FED0D0EE111}" type="presOf" srcId="{90F3AA04-43D7-4967-9A7B-DE108A7B0AA8}" destId="{6616F236-F402-4A6E-9CE3-8C63C178FD20}" srcOrd="0" destOrd="0" presId="urn:microsoft.com/office/officeart/2008/layout/RadialCluster"/>
    <dgm:cxn modelId="{2C8607C0-E574-44B5-A38D-686173EB22EB}" type="presOf" srcId="{8FF6F285-403C-42AE-9349-B5969A9C5B4D}" destId="{B68A019E-D3AF-4955-A337-CD7B23522EB5}" srcOrd="0" destOrd="0" presId="urn:microsoft.com/office/officeart/2008/layout/RadialCluster"/>
    <dgm:cxn modelId="{2E86BFE3-94D9-4A2E-B635-8D84C91E9011}" srcId="{FB81A570-C3BA-452A-88F4-359ED407EC1F}" destId="{A096910A-B5E1-448F-B4CF-39F38E56F593}" srcOrd="0" destOrd="0" parTransId="{408B3DFA-5A94-4038-9DFB-B2ECA3C30573}" sibTransId="{F34AE97A-E7A4-4FAB-8C00-B88D660BCDB0}"/>
    <dgm:cxn modelId="{EC697E6B-F9FB-4D5B-A744-A703FC1C0A45}" type="presParOf" srcId="{CAFA0CA5-7C4E-40DC-A3F9-BD9199385E41}" destId="{5F29E16B-9103-4A63-A4A1-1D3CF300C747}" srcOrd="0" destOrd="0" presId="urn:microsoft.com/office/officeart/2008/layout/RadialCluster"/>
    <dgm:cxn modelId="{AA80C4E1-49C5-4F16-8426-B01F15282E4A}" type="presParOf" srcId="{5F29E16B-9103-4A63-A4A1-1D3CF300C747}" destId="{7C4C43A3-D800-4434-A9A3-CD2A6FAAE42D}" srcOrd="0" destOrd="0" presId="urn:microsoft.com/office/officeart/2008/layout/RadialCluster"/>
    <dgm:cxn modelId="{3E0D0505-E366-4EF5-A1DB-34FA4C8CD484}" type="presParOf" srcId="{5F29E16B-9103-4A63-A4A1-1D3CF300C747}" destId="{225C2F49-BCA1-4D80-A9CF-54C0F8C34DF0}" srcOrd="1" destOrd="0" presId="urn:microsoft.com/office/officeart/2008/layout/RadialCluster"/>
    <dgm:cxn modelId="{9AFADA99-8BCC-48A8-B558-8FBAE21637FE}" type="presParOf" srcId="{5F29E16B-9103-4A63-A4A1-1D3CF300C747}" destId="{B5000C88-1B3C-46EE-8606-B096E6E2EA30}" srcOrd="2" destOrd="0" presId="urn:microsoft.com/office/officeart/2008/layout/RadialCluster"/>
    <dgm:cxn modelId="{D5651781-0A36-449C-923A-1E1099FEB2D9}" type="presParOf" srcId="{5F29E16B-9103-4A63-A4A1-1D3CF300C747}" destId="{280106FA-0433-4EAD-AD6A-08ED626B568E}" srcOrd="3" destOrd="0" presId="urn:microsoft.com/office/officeart/2008/layout/RadialCluster"/>
    <dgm:cxn modelId="{FC225140-52E9-468D-86E4-C1F17C60B922}" type="presParOf" srcId="{5F29E16B-9103-4A63-A4A1-1D3CF300C747}" destId="{6616F236-F402-4A6E-9CE3-8C63C178FD20}" srcOrd="4" destOrd="0" presId="urn:microsoft.com/office/officeart/2008/layout/RadialCluster"/>
    <dgm:cxn modelId="{216B425A-E8D5-4B6E-870B-BF92776623AC}" type="presParOf" srcId="{5F29E16B-9103-4A63-A4A1-1D3CF300C747}" destId="{3C3AD7F0-0CC0-4E3E-91DF-1E6C8F033C51}" srcOrd="5" destOrd="0" presId="urn:microsoft.com/office/officeart/2008/layout/RadialCluster"/>
    <dgm:cxn modelId="{3BA91C4C-5B4F-4411-B9B8-849A5295175B}" type="presParOf" srcId="{5F29E16B-9103-4A63-A4A1-1D3CF300C747}" destId="{F4097866-6784-4AF5-97A0-13986E31862F}" srcOrd="6" destOrd="0" presId="urn:microsoft.com/office/officeart/2008/layout/RadialCluster"/>
    <dgm:cxn modelId="{BB482A9B-A335-49F8-A3AF-120B9FCBB686}" type="presParOf" srcId="{5F29E16B-9103-4A63-A4A1-1D3CF300C747}" destId="{17B8D121-F781-4EB5-A566-380EA8DABB9A}" srcOrd="7" destOrd="0" presId="urn:microsoft.com/office/officeart/2008/layout/RadialCluster"/>
    <dgm:cxn modelId="{A4EA5DA9-D905-47D1-87EE-DBED65012D9A}" type="presParOf" srcId="{5F29E16B-9103-4A63-A4A1-1D3CF300C747}" destId="{EC3E56DE-FFD3-429B-82FC-0E8B50A64E77}" srcOrd="8" destOrd="0" presId="urn:microsoft.com/office/officeart/2008/layout/RadialCluster"/>
    <dgm:cxn modelId="{96600E05-AE19-4EAA-8EAB-8C8D9C80ADA2}" type="presParOf" srcId="{5F29E16B-9103-4A63-A4A1-1D3CF300C747}" destId="{631CE756-8414-4405-875B-318F91F8AF15}" srcOrd="9" destOrd="0" presId="urn:microsoft.com/office/officeart/2008/layout/RadialCluster"/>
    <dgm:cxn modelId="{CE3C8B10-57E9-4E5C-9BD5-1ED52075C44C}" type="presParOf" srcId="{5F29E16B-9103-4A63-A4A1-1D3CF300C747}" destId="{E94E72DA-DD36-45A5-AA5C-F544D009F311}" srcOrd="10" destOrd="0" presId="urn:microsoft.com/office/officeart/2008/layout/RadialCluster"/>
    <dgm:cxn modelId="{748DCC13-711F-4467-8114-8953E6EE4F95}" type="presParOf" srcId="{5F29E16B-9103-4A63-A4A1-1D3CF300C747}" destId="{B1B8B0F3-4E84-4D47-8EBC-882CFF2B95E7}" srcOrd="11" destOrd="0" presId="urn:microsoft.com/office/officeart/2008/layout/RadialCluster"/>
    <dgm:cxn modelId="{8FF4869F-C75E-4796-B72C-F5314F58D60F}" type="presParOf" srcId="{5F29E16B-9103-4A63-A4A1-1D3CF300C747}" destId="{C5A33A33-9452-4C42-B340-C29846535B0D}" srcOrd="12" destOrd="0" presId="urn:microsoft.com/office/officeart/2008/layout/RadialCluster"/>
    <dgm:cxn modelId="{76EBA1BF-C9D8-471D-9F8B-2B0557CF2574}" type="presParOf" srcId="{5F29E16B-9103-4A63-A4A1-1D3CF300C747}" destId="{D47B97D1-2F02-40EC-B251-90FE0449C5EE}" srcOrd="13" destOrd="0" presId="urn:microsoft.com/office/officeart/2008/layout/RadialCluster"/>
    <dgm:cxn modelId="{3251F7C7-F9C5-4060-BEBE-982628EC1015}" type="presParOf" srcId="{5F29E16B-9103-4A63-A4A1-1D3CF300C747}" destId="{B68A019E-D3AF-4955-A337-CD7B23522EB5}"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BA740-9AEF-427A-8517-FD6F318A27A4}" type="doc">
      <dgm:prSet loTypeId="urn:microsoft.com/office/officeart/2005/8/layout/orgChart1" loCatId="hierarchy" qsTypeId="urn:microsoft.com/office/officeart/2005/8/quickstyle/simple4" qsCatId="simple" csTypeId="urn:microsoft.com/office/officeart/2005/8/colors/accent3_5" csCatId="accent3" phldr="1"/>
      <dgm:spPr/>
      <dgm:t>
        <a:bodyPr/>
        <a:lstStyle/>
        <a:p>
          <a:endParaRPr lang="en-US"/>
        </a:p>
      </dgm:t>
    </dgm:pt>
    <dgm:pt modelId="{DF478D8B-29BA-4E4A-ABC7-4F61E224E236}">
      <dgm:prSet phldrT="[Text]" custT="1"/>
      <dgm:spPr>
        <a:xfrm>
          <a:off x="2376262" y="646"/>
          <a:ext cx="3240363" cy="550047"/>
        </a:xfrm>
        <a:solidFill>
          <a:srgbClr val="9BBB59">
            <a:lumMod val="60000"/>
            <a:lumOff val="40000"/>
          </a:srgbClr>
        </a:solidFill>
        <a:ln>
          <a:noFill/>
        </a:ln>
        <a:effectLst>
          <a:outerShdw blurRad="40000" dist="23000" dir="5400000" rotWithShape="0">
            <a:srgbClr val="000000">
              <a:alpha val="35000"/>
            </a:srgbClr>
          </a:outerShdw>
        </a:effectLst>
      </dgm:spPr>
      <dgm:t>
        <a:bodyPr/>
        <a:lstStyle/>
        <a:p>
          <a:r>
            <a:rPr lang="en-US" sz="1800" b="1" dirty="0">
              <a:solidFill>
                <a:schemeClr val="tx2"/>
              </a:solidFill>
              <a:latin typeface="Calibri"/>
              <a:ea typeface="+mn-ea"/>
              <a:cs typeface="+mn-cs"/>
            </a:rPr>
            <a:t>Occupational shortages and skills gaps</a:t>
          </a:r>
        </a:p>
      </dgm:t>
    </dgm:pt>
    <dgm:pt modelId="{67EBDEA3-169D-4FBE-B655-84FB3C3CB3C2}" type="parTrans" cxnId="{788B256B-0980-488E-930A-638D6353B150}">
      <dgm:prSet/>
      <dgm:spPr/>
      <dgm:t>
        <a:bodyPr/>
        <a:lstStyle/>
        <a:p>
          <a:endParaRPr lang="en-US"/>
        </a:p>
      </dgm:t>
    </dgm:pt>
    <dgm:pt modelId="{996630AA-D257-4C18-B579-CAF4A0A3778A}" type="sibTrans" cxnId="{788B256B-0980-488E-930A-638D6353B150}">
      <dgm:prSet/>
      <dgm:spPr/>
      <dgm:t>
        <a:bodyPr/>
        <a:lstStyle/>
        <a:p>
          <a:endParaRPr lang="en-US"/>
        </a:p>
      </dgm:t>
    </dgm:pt>
    <dgm:pt modelId="{2F9D5E72-CD00-4BE7-85A3-1861F4470180}">
      <dgm:prSet phldrT="[Text]" custT="1"/>
      <dgm:spPr>
        <a:xfrm>
          <a:off x="72007" y="781713"/>
          <a:ext cx="1809964" cy="3505052"/>
        </a:xfrm>
        <a:solidFill>
          <a:srgbClr val="F79646">
            <a:lumMod val="20000"/>
            <a:lumOff val="80000"/>
          </a:srgbClr>
        </a:solidFill>
        <a:ln>
          <a:noFill/>
        </a:ln>
        <a:effectLst>
          <a:outerShdw blurRad="40000" dist="23000" dir="5400000" rotWithShape="0">
            <a:srgbClr val="000000">
              <a:alpha val="35000"/>
            </a:srgbClr>
          </a:outerShdw>
        </a:effectLst>
      </dgm:spPr>
      <dgm:t>
        <a:bodyPr/>
        <a:lstStyle/>
        <a:p>
          <a:endParaRPr lang="en-US" sz="900" b="1" dirty="0">
            <a:solidFill>
              <a:schemeClr val="tx2"/>
            </a:solidFill>
            <a:latin typeface="Calibri"/>
            <a:ea typeface="+mn-ea"/>
            <a:cs typeface="+mn-cs"/>
          </a:endParaRPr>
        </a:p>
        <a:p>
          <a:endParaRPr lang="en-US" sz="1000" b="1" dirty="0">
            <a:solidFill>
              <a:schemeClr val="tx2"/>
            </a:solidFill>
            <a:latin typeface="Calibri"/>
            <a:ea typeface="+mn-ea"/>
            <a:cs typeface="+mn-cs"/>
          </a:endParaRPr>
        </a:p>
        <a:p>
          <a:r>
            <a:rPr lang="en-US" sz="1400" b="1" dirty="0">
              <a:solidFill>
                <a:schemeClr val="tx2"/>
              </a:solidFill>
              <a:latin typeface="Calibri"/>
              <a:ea typeface="+mn-ea"/>
              <a:cs typeface="+mn-cs"/>
            </a:rPr>
            <a:t>Occupational shortages and skills gaps</a:t>
          </a:r>
        </a:p>
        <a:p>
          <a:endParaRPr lang="en-ZA" sz="1400" b="0" dirty="0">
            <a:solidFill>
              <a:schemeClr val="tx2"/>
            </a:solidFill>
            <a:latin typeface="Calibri"/>
            <a:ea typeface="+mn-ea"/>
            <a:cs typeface="+mn-cs"/>
          </a:endParaRPr>
        </a:p>
        <a:p>
          <a:r>
            <a:rPr lang="en-US" sz="1400" b="0" dirty="0">
              <a:solidFill>
                <a:schemeClr val="tx2"/>
              </a:solidFill>
              <a:latin typeface="Calibri"/>
              <a:ea typeface="+mn-ea"/>
              <a:cs typeface="+mn-cs"/>
            </a:rPr>
            <a:t>What occupations are HARD-TO-FILL VACANCIES? (It takes longer than 12 months to fill the position)</a:t>
          </a:r>
        </a:p>
        <a:p>
          <a:endParaRPr lang="en-US" sz="1400" b="0" dirty="0">
            <a:solidFill>
              <a:schemeClr val="tx2"/>
            </a:solidFill>
            <a:latin typeface="Calibri"/>
            <a:ea typeface="+mn-ea"/>
            <a:cs typeface="+mn-cs"/>
          </a:endParaRPr>
        </a:p>
        <a:p>
          <a:r>
            <a:rPr lang="en-US" sz="1400" b="0" dirty="0">
              <a:solidFill>
                <a:schemeClr val="tx2"/>
              </a:solidFill>
              <a:latin typeface="Calibri"/>
              <a:ea typeface="+mn-ea"/>
              <a:cs typeface="+mn-cs"/>
            </a:rPr>
            <a:t>How many  of these occupations are HTFVs?</a:t>
          </a:r>
        </a:p>
        <a:p>
          <a:endParaRPr lang="en-US" sz="1400" b="0" dirty="0">
            <a:solidFill>
              <a:schemeClr val="tx2"/>
            </a:solidFill>
            <a:latin typeface="Calibri"/>
            <a:ea typeface="+mn-ea"/>
            <a:cs typeface="+mn-cs"/>
          </a:endParaRPr>
        </a:p>
        <a:p>
          <a:r>
            <a:rPr lang="en-US" sz="1400" b="0" dirty="0">
              <a:solidFill>
                <a:schemeClr val="tx2"/>
              </a:solidFill>
              <a:latin typeface="Calibri"/>
              <a:ea typeface="+mn-ea"/>
              <a:cs typeface="+mn-cs"/>
            </a:rPr>
            <a:t>Why are these occupations hard-to-fill? Reasons (are they skills-related HTFVs or non-skills related HTFVs?)</a:t>
          </a:r>
        </a:p>
        <a:p>
          <a:endParaRPr lang="en-US" sz="1400" b="0" dirty="0">
            <a:solidFill>
              <a:schemeClr val="tx2"/>
            </a:solidFill>
            <a:latin typeface="Calibri"/>
            <a:ea typeface="+mn-ea"/>
            <a:cs typeface="+mn-cs"/>
          </a:endParaRPr>
        </a:p>
        <a:p>
          <a:r>
            <a:rPr lang="en-US" sz="1400" b="0" dirty="0">
              <a:solidFill>
                <a:schemeClr val="tx2"/>
              </a:solidFill>
              <a:latin typeface="Calibri"/>
              <a:ea typeface="+mn-ea"/>
              <a:cs typeface="+mn-cs"/>
            </a:rPr>
            <a:t>What are the major SKILLS GAPS in your sector at the major occupational level?</a:t>
          </a:r>
        </a:p>
        <a:p>
          <a:endParaRPr lang="en-US" sz="1100" b="1" dirty="0">
            <a:solidFill>
              <a:schemeClr val="tx2"/>
            </a:solidFill>
            <a:latin typeface="Calibri"/>
            <a:ea typeface="+mn-ea"/>
            <a:cs typeface="+mn-cs"/>
          </a:endParaRPr>
        </a:p>
      </dgm:t>
    </dgm:pt>
    <dgm:pt modelId="{021EDDD1-9CA1-401D-BFA9-8D07656D0964}" type="parTrans" cxnId="{FC955F85-1BC9-4095-8945-469111AFEEBD}">
      <dgm:prSet>
        <dgm:style>
          <a:lnRef idx="2">
            <a:schemeClr val="accent3"/>
          </a:lnRef>
          <a:fillRef idx="0">
            <a:schemeClr val="accent3"/>
          </a:fillRef>
          <a:effectRef idx="1">
            <a:schemeClr val="accent3"/>
          </a:effectRef>
          <a:fontRef idx="minor">
            <a:schemeClr val="tx1"/>
          </a:fontRef>
        </dgm:style>
      </dgm:prSet>
      <dgm:spPr>
        <a:xfrm>
          <a:off x="976990" y="550693"/>
          <a:ext cx="3019453" cy="231020"/>
        </a:xfrm>
        <a:noFill/>
        <a:ln w="25400" cap="flat" cmpd="sng" algn="ctr">
          <a:solidFill>
            <a:srgbClr val="9BBB59"/>
          </a:solidFill>
          <a:prstDash val="solid"/>
        </a:ln>
        <a:effectLst>
          <a:outerShdw blurRad="40000" dist="20000" dir="5400000" rotWithShape="0">
            <a:srgbClr val="000000">
              <a:alpha val="38000"/>
            </a:srgbClr>
          </a:outerShdw>
        </a:effectLst>
      </dgm:spPr>
      <dgm:t>
        <a:bodyPr/>
        <a:lstStyle/>
        <a:p>
          <a:endParaRPr lang="en-US" b="0"/>
        </a:p>
      </dgm:t>
    </dgm:pt>
    <dgm:pt modelId="{03293314-CADF-47E6-8D1B-0D408825874D}" type="sibTrans" cxnId="{FC955F85-1BC9-4095-8945-469111AFEEBD}">
      <dgm:prSet/>
      <dgm:spPr/>
      <dgm:t>
        <a:bodyPr/>
        <a:lstStyle/>
        <a:p>
          <a:endParaRPr lang="en-US"/>
        </a:p>
      </dgm:t>
    </dgm:pt>
    <dgm:pt modelId="{24B02130-B99D-4AD9-91BD-0BD267A8A778}">
      <dgm:prSet phldrT="[Text]" custT="1"/>
      <dgm:spPr>
        <a:xfrm>
          <a:off x="2112992" y="781713"/>
          <a:ext cx="1476349" cy="2394891"/>
        </a:xfrm>
        <a:solidFill>
          <a:srgbClr val="F79646">
            <a:lumMod val="20000"/>
            <a:lumOff val="80000"/>
          </a:srgbClr>
        </a:solidFill>
        <a:ln>
          <a:noFill/>
        </a:ln>
        <a:effectLst>
          <a:outerShdw blurRad="40000" dist="23000" dir="5400000" rotWithShape="0">
            <a:srgbClr val="000000">
              <a:alpha val="35000"/>
            </a:srgbClr>
          </a:outerShdw>
        </a:effectLst>
      </dgm:spPr>
      <dgm:t>
        <a:bodyPr/>
        <a:lstStyle/>
        <a:p>
          <a:r>
            <a:rPr lang="en-US" sz="1400" b="1" dirty="0">
              <a:solidFill>
                <a:schemeClr val="tx2"/>
              </a:solidFill>
              <a:latin typeface="Calibri"/>
              <a:ea typeface="+mn-ea"/>
              <a:cs typeface="+mn-cs"/>
            </a:rPr>
            <a:t>Extent and nature of Supply</a:t>
          </a:r>
        </a:p>
        <a:p>
          <a:r>
            <a:rPr lang="en-ZA" sz="1400" b="0" dirty="0">
              <a:solidFill>
                <a:schemeClr val="tx2"/>
              </a:solidFill>
              <a:latin typeface="Calibri"/>
              <a:ea typeface="+mn-ea"/>
              <a:cs typeface="+mn-cs"/>
            </a:rPr>
            <a:t>What is the extent of occupational </a:t>
          </a:r>
        </a:p>
        <a:p>
          <a:r>
            <a:rPr lang="en-ZA" sz="1400" b="0" dirty="0">
              <a:solidFill>
                <a:schemeClr val="tx2"/>
              </a:solidFill>
              <a:latin typeface="Calibri"/>
              <a:ea typeface="+mn-ea"/>
              <a:cs typeface="+mn-cs"/>
            </a:rPr>
            <a:t> supply in the sector?</a:t>
          </a:r>
        </a:p>
        <a:p>
          <a:r>
            <a:rPr lang="en-ZA" sz="1400" dirty="0">
              <a:solidFill>
                <a:schemeClr val="tx2"/>
              </a:solidFill>
              <a:latin typeface="Calibri"/>
              <a:ea typeface="+mn-ea"/>
              <a:cs typeface="+mn-cs"/>
            </a:rPr>
            <a:t>What is the state of education and training provision?</a:t>
          </a:r>
        </a:p>
        <a:p>
          <a:r>
            <a:rPr lang="en-ZA" sz="1400" dirty="0">
              <a:solidFill>
                <a:schemeClr val="tx2"/>
              </a:solidFill>
              <a:latin typeface="Calibri"/>
              <a:ea typeface="+mn-ea"/>
              <a:cs typeface="+mn-cs"/>
            </a:rPr>
            <a:t>What supply problems are firms experiencing</a:t>
          </a:r>
          <a:r>
            <a:rPr lang="en-ZA" sz="1200" dirty="0">
              <a:solidFill>
                <a:schemeClr val="tx2"/>
              </a:solidFill>
              <a:latin typeface="Calibri"/>
              <a:ea typeface="+mn-ea"/>
              <a:cs typeface="+mn-cs"/>
            </a:rPr>
            <a:t>?</a:t>
          </a:r>
          <a:endParaRPr lang="en-US" sz="1200" b="1" dirty="0">
            <a:solidFill>
              <a:schemeClr val="tx2"/>
            </a:solidFill>
            <a:latin typeface="Calibri"/>
            <a:ea typeface="+mn-ea"/>
            <a:cs typeface="+mn-cs"/>
          </a:endParaRPr>
        </a:p>
      </dgm:t>
    </dgm:pt>
    <dgm:pt modelId="{B2FDC417-A9A4-4C30-9BA6-C999CACA62DE}" type="parTrans" cxnId="{62ED70A3-47A0-472A-98AC-AF4346647603}">
      <dgm:prSet/>
      <dgm:spPr>
        <a:xfrm>
          <a:off x="2851167" y="550693"/>
          <a:ext cx="1145276" cy="231020"/>
        </a:xfrm>
        <a:noFill/>
        <a:ln w="9525" cap="flat" cmpd="sng" algn="ctr">
          <a:solidFill>
            <a:srgbClr val="9BBB59">
              <a:tint val="90000"/>
              <a:hueOff val="0"/>
              <a:satOff val="0"/>
              <a:lumOff val="0"/>
              <a:alphaOff val="0"/>
            </a:srgbClr>
          </a:solidFill>
          <a:prstDash val="solid"/>
        </a:ln>
        <a:effectLst/>
      </dgm:spPr>
      <dgm:t>
        <a:bodyPr/>
        <a:lstStyle/>
        <a:p>
          <a:endParaRPr lang="en-US"/>
        </a:p>
      </dgm:t>
    </dgm:pt>
    <dgm:pt modelId="{920B7ACB-0F86-4A39-A61E-EFB28C269F9B}" type="sibTrans" cxnId="{62ED70A3-47A0-472A-98AC-AF4346647603}">
      <dgm:prSet/>
      <dgm:spPr/>
      <dgm:t>
        <a:bodyPr/>
        <a:lstStyle/>
        <a:p>
          <a:endParaRPr lang="en-US"/>
        </a:p>
      </dgm:t>
    </dgm:pt>
    <dgm:pt modelId="{8A3EFB14-9F9A-476F-872F-AD833321D498}">
      <dgm:prSet custT="1">
        <dgm:style>
          <a:lnRef idx="2">
            <a:schemeClr val="accent1"/>
          </a:lnRef>
          <a:fillRef idx="1">
            <a:schemeClr val="lt1"/>
          </a:fillRef>
          <a:effectRef idx="0">
            <a:schemeClr val="accent1"/>
          </a:effectRef>
          <a:fontRef idx="minor">
            <a:schemeClr val="dk1"/>
          </a:fontRef>
        </dgm:style>
      </dgm:prSet>
      <dgm:spPr>
        <a:xfrm>
          <a:off x="5483530" y="781713"/>
          <a:ext cx="2437349" cy="4186192"/>
        </a:xfrm>
        <a:solidFill>
          <a:schemeClr val="accent2">
            <a:lumMod val="20000"/>
            <a:lumOff val="80000"/>
          </a:schemeClr>
        </a:solidFill>
        <a:ln w="25400" cap="flat" cmpd="sng" algn="ctr">
          <a:solidFill>
            <a:srgbClr val="4F81BD"/>
          </a:solidFill>
          <a:prstDash val="solid"/>
        </a:ln>
        <a:effectLst/>
      </dgm:spPr>
      <dgm:t>
        <a:bodyPr anchor="t"/>
        <a:lstStyle/>
        <a:p>
          <a:endParaRPr lang="en-US" sz="900" dirty="0">
            <a:solidFill>
              <a:schemeClr val="tx2"/>
            </a:solidFill>
            <a:latin typeface="Calibri"/>
            <a:ea typeface="+mn-ea"/>
            <a:cs typeface="+mn-cs"/>
          </a:endParaRPr>
        </a:p>
        <a:p>
          <a:r>
            <a:rPr lang="en-US" sz="1400" b="1" dirty="0">
              <a:solidFill>
                <a:schemeClr val="tx2"/>
              </a:solidFill>
              <a:latin typeface="Calibri"/>
              <a:ea typeface="+mn-ea"/>
              <a:cs typeface="+mn-cs"/>
            </a:rPr>
            <a:t>SPOI/PIVOTAL list</a:t>
          </a:r>
        </a:p>
        <a:p>
          <a:r>
            <a:rPr lang="en-US" sz="1400" dirty="0">
              <a:solidFill>
                <a:schemeClr val="tx2"/>
              </a:solidFill>
              <a:latin typeface="Calibri"/>
              <a:ea typeface="+mn-ea"/>
              <a:cs typeface="+mn-cs"/>
            </a:rPr>
            <a:t>What methods did the SETA employ in identifying occupations in the SPOI/PIVOTAL list? (a small summary of the methodology)</a:t>
          </a:r>
        </a:p>
        <a:p>
          <a:r>
            <a:rPr lang="en-US" sz="1400" dirty="0">
              <a:solidFill>
                <a:schemeClr val="tx2"/>
              </a:solidFill>
              <a:latin typeface="Calibri"/>
              <a:ea typeface="+mn-ea"/>
              <a:cs typeface="+mn-cs"/>
            </a:rPr>
            <a:t>What informed the interventions indicated in the SETA /SPOI/PIVOTAL list? </a:t>
          </a:r>
        </a:p>
        <a:p>
          <a:r>
            <a:rPr lang="en-US" sz="1400" dirty="0">
              <a:solidFill>
                <a:schemeClr val="tx2"/>
              </a:solidFill>
              <a:latin typeface="Calibri"/>
              <a:ea typeface="+mn-ea"/>
              <a:cs typeface="+mn-cs"/>
            </a:rPr>
            <a:t>What are the envisaged outcomes from the identified interventions? </a:t>
          </a:r>
        </a:p>
        <a:p>
          <a:r>
            <a:rPr lang="en-US" sz="1400" dirty="0">
              <a:solidFill>
                <a:schemeClr val="tx2"/>
              </a:solidFill>
              <a:latin typeface="Calibri"/>
              <a:ea typeface="+mn-ea"/>
              <a:cs typeface="+mn-cs"/>
            </a:rPr>
            <a:t>What consultative processes did the SETA use to arrive at the occupations identified in the SPOI/PIVOTAL list? </a:t>
          </a:r>
        </a:p>
        <a:p>
          <a:r>
            <a:rPr lang="en-US" sz="1400" dirty="0">
              <a:solidFill>
                <a:schemeClr val="tx2"/>
              </a:solidFill>
              <a:latin typeface="Calibri"/>
              <a:ea typeface="+mn-ea"/>
              <a:cs typeface="+mn-cs"/>
            </a:rPr>
            <a:t>What are the main findings that informed the PSPOI/IVOTAL list? </a:t>
          </a:r>
        </a:p>
        <a:p>
          <a:r>
            <a:rPr lang="en-US" sz="1400" dirty="0">
              <a:solidFill>
                <a:schemeClr val="tx2"/>
              </a:solidFill>
              <a:latin typeface="Calibri"/>
              <a:ea typeface="+mn-ea"/>
              <a:cs typeface="+mn-cs"/>
            </a:rPr>
            <a:t>What informed the quantities indicated in the SETA SPOI/PIVOTAL list? </a:t>
          </a:r>
        </a:p>
        <a:p>
          <a:r>
            <a:rPr lang="en-US" sz="1400" dirty="0">
              <a:solidFill>
                <a:schemeClr val="tx2"/>
              </a:solidFill>
              <a:latin typeface="Calibri"/>
              <a:ea typeface="+mn-ea"/>
              <a:cs typeface="+mn-cs"/>
            </a:rPr>
            <a:t>Is the SETA SPOI/PIVOTAL list ranked, in order of priority? If so, what informed the ranking of occupations indicated in the SETA SPOI/PIVOTAL list? </a:t>
          </a:r>
          <a:endParaRPr lang="en-US" sz="1200" dirty="0">
            <a:solidFill>
              <a:schemeClr val="tx2"/>
            </a:solidFill>
            <a:latin typeface="Calibri"/>
            <a:ea typeface="+mn-ea"/>
            <a:cs typeface="+mn-cs"/>
          </a:endParaRPr>
        </a:p>
      </dgm:t>
    </dgm:pt>
    <dgm:pt modelId="{FFEA9FD1-AE9B-4695-8565-7ADC5B992955}" type="parTrans" cxnId="{DD0058DF-11F6-472E-A749-8BCC605A4B1B}">
      <dgm:prSet>
        <dgm:style>
          <a:lnRef idx="2">
            <a:schemeClr val="accent3"/>
          </a:lnRef>
          <a:fillRef idx="0">
            <a:schemeClr val="accent3"/>
          </a:fillRef>
          <a:effectRef idx="1">
            <a:schemeClr val="accent3"/>
          </a:effectRef>
          <a:fontRef idx="minor">
            <a:schemeClr val="tx1"/>
          </a:fontRef>
        </dgm:style>
      </dgm:prSet>
      <dgm:spPr>
        <a:xfrm>
          <a:off x="3996444" y="550693"/>
          <a:ext cx="2705761" cy="231020"/>
        </a:xfrm>
        <a:noFill/>
        <a:ln w="25400" cap="flat" cmpd="sng" algn="ctr">
          <a:solidFill>
            <a:srgbClr val="9BBB59"/>
          </a:solidFill>
          <a:prstDash val="solid"/>
        </a:ln>
        <a:effectLst>
          <a:outerShdw blurRad="40000" dist="20000" dir="5400000" rotWithShape="0">
            <a:srgbClr val="000000">
              <a:alpha val="38000"/>
            </a:srgbClr>
          </a:outerShdw>
        </a:effectLst>
      </dgm:spPr>
      <dgm:t>
        <a:bodyPr/>
        <a:lstStyle/>
        <a:p>
          <a:endParaRPr lang="en-US"/>
        </a:p>
      </dgm:t>
    </dgm:pt>
    <dgm:pt modelId="{E6BAF179-0EF8-4204-B014-054EBA9096E5}" type="sibTrans" cxnId="{DD0058DF-11F6-472E-A749-8BCC605A4B1B}">
      <dgm:prSet/>
      <dgm:spPr/>
      <dgm:t>
        <a:bodyPr/>
        <a:lstStyle/>
        <a:p>
          <a:endParaRPr lang="en-US"/>
        </a:p>
      </dgm:t>
    </dgm:pt>
    <dgm:pt modelId="{4C89406B-8782-41D5-9DCA-8FFDE66E5AFA}" type="pres">
      <dgm:prSet presAssocID="{76CBA740-9AEF-427A-8517-FD6F318A27A4}" presName="hierChild1" presStyleCnt="0">
        <dgm:presLayoutVars>
          <dgm:orgChart val="1"/>
          <dgm:chPref val="1"/>
          <dgm:dir/>
          <dgm:animOne val="branch"/>
          <dgm:animLvl val="lvl"/>
          <dgm:resizeHandles/>
        </dgm:presLayoutVars>
      </dgm:prSet>
      <dgm:spPr/>
    </dgm:pt>
    <dgm:pt modelId="{B153F2CB-67C6-4572-9F71-822A498A191C}" type="pres">
      <dgm:prSet presAssocID="{DF478D8B-29BA-4E4A-ABC7-4F61E224E236}" presName="hierRoot1" presStyleCnt="0">
        <dgm:presLayoutVars>
          <dgm:hierBranch val="init"/>
        </dgm:presLayoutVars>
      </dgm:prSet>
      <dgm:spPr/>
    </dgm:pt>
    <dgm:pt modelId="{B573B7D5-D9F3-436F-B8A3-460B667E7114}" type="pres">
      <dgm:prSet presAssocID="{DF478D8B-29BA-4E4A-ABC7-4F61E224E236}" presName="rootComposite1" presStyleCnt="0"/>
      <dgm:spPr/>
    </dgm:pt>
    <dgm:pt modelId="{D9F7D4B7-69CF-4985-B3FC-B9355FA877F1}" type="pres">
      <dgm:prSet presAssocID="{DF478D8B-29BA-4E4A-ABC7-4F61E224E236}" presName="rootText1" presStyleLbl="node0" presStyleIdx="0" presStyleCnt="1" custScaleX="294553">
        <dgm:presLayoutVars>
          <dgm:chPref val="3"/>
        </dgm:presLayoutVars>
      </dgm:prSet>
      <dgm:spPr>
        <a:prstGeom prst="rect">
          <a:avLst/>
        </a:prstGeom>
      </dgm:spPr>
    </dgm:pt>
    <dgm:pt modelId="{4E9CDEF8-CA57-4685-A2DD-33D5ADA2FFAB}" type="pres">
      <dgm:prSet presAssocID="{DF478D8B-29BA-4E4A-ABC7-4F61E224E236}" presName="rootConnector1" presStyleLbl="node1" presStyleIdx="0" presStyleCnt="0"/>
      <dgm:spPr/>
    </dgm:pt>
    <dgm:pt modelId="{69E20D3C-1579-4E3F-8D12-F4678A72017C}" type="pres">
      <dgm:prSet presAssocID="{DF478D8B-29BA-4E4A-ABC7-4F61E224E236}" presName="hierChild2" presStyleCnt="0"/>
      <dgm:spPr/>
    </dgm:pt>
    <dgm:pt modelId="{C1EE5D5C-3D05-40CE-BF19-2BB672446436}" type="pres">
      <dgm:prSet presAssocID="{021EDDD1-9CA1-401D-BFA9-8D07656D0964}" presName="Name37" presStyleLbl="parChTrans1D2" presStyleIdx="0" presStyleCnt="3"/>
      <dgm:spPr>
        <a:custGeom>
          <a:avLst/>
          <a:gdLst/>
          <a:ahLst/>
          <a:cxnLst/>
          <a:rect l="0" t="0" r="0" b="0"/>
          <a:pathLst>
            <a:path>
              <a:moveTo>
                <a:pt x="2384357" y="0"/>
              </a:moveTo>
              <a:lnTo>
                <a:pt x="2384357" y="116332"/>
              </a:lnTo>
              <a:lnTo>
                <a:pt x="0" y="116332"/>
              </a:lnTo>
              <a:lnTo>
                <a:pt x="0" y="232664"/>
              </a:lnTo>
            </a:path>
          </a:pathLst>
        </a:custGeom>
      </dgm:spPr>
    </dgm:pt>
    <dgm:pt modelId="{3B7C73B2-C459-4D8F-9790-56A065CD114F}" type="pres">
      <dgm:prSet presAssocID="{2F9D5E72-CD00-4BE7-85A3-1861F4470180}" presName="hierRoot2" presStyleCnt="0">
        <dgm:presLayoutVars>
          <dgm:hierBranch val="init"/>
        </dgm:presLayoutVars>
      </dgm:prSet>
      <dgm:spPr/>
    </dgm:pt>
    <dgm:pt modelId="{388D58CD-C32F-46F4-8D44-57BB4BC3DCAB}" type="pres">
      <dgm:prSet presAssocID="{2F9D5E72-CD00-4BE7-85A3-1861F4470180}" presName="rootComposite" presStyleCnt="0"/>
      <dgm:spPr/>
    </dgm:pt>
    <dgm:pt modelId="{779A5BFB-445A-4098-BDC5-8F6D745995B2}" type="pres">
      <dgm:prSet presAssocID="{2F9D5E72-CD00-4BE7-85A3-1861F4470180}" presName="rootText" presStyleLbl="node2" presStyleIdx="0" presStyleCnt="3" custScaleX="257646" custScaleY="813590" custLinFactNeighborX="-84542" custLinFactNeighborY="32807">
        <dgm:presLayoutVars>
          <dgm:chPref val="3"/>
        </dgm:presLayoutVars>
      </dgm:prSet>
      <dgm:spPr>
        <a:prstGeom prst="rect">
          <a:avLst/>
        </a:prstGeom>
      </dgm:spPr>
    </dgm:pt>
    <dgm:pt modelId="{5CEDE967-4375-4912-AAF7-744F92CACD96}" type="pres">
      <dgm:prSet presAssocID="{2F9D5E72-CD00-4BE7-85A3-1861F4470180}" presName="rootConnector" presStyleLbl="node2" presStyleIdx="0" presStyleCnt="3"/>
      <dgm:spPr/>
    </dgm:pt>
    <dgm:pt modelId="{806BB197-1D6A-4FA5-9ADA-89F602EF9B1F}" type="pres">
      <dgm:prSet presAssocID="{2F9D5E72-CD00-4BE7-85A3-1861F4470180}" presName="hierChild4" presStyleCnt="0"/>
      <dgm:spPr/>
    </dgm:pt>
    <dgm:pt modelId="{7ABA9B70-D6CF-4DCB-B7ED-1A7026E63C7E}" type="pres">
      <dgm:prSet presAssocID="{2F9D5E72-CD00-4BE7-85A3-1861F4470180}" presName="hierChild5" presStyleCnt="0"/>
      <dgm:spPr/>
    </dgm:pt>
    <dgm:pt modelId="{277BF943-B2F8-4FF3-88E7-33978088C27F}" type="pres">
      <dgm:prSet presAssocID="{B2FDC417-A9A4-4C30-9BA6-C999CACA62DE}" presName="Name37" presStyleLbl="parChTrans1D2" presStyleIdx="1" presStyleCnt="3"/>
      <dgm:spPr>
        <a:custGeom>
          <a:avLst/>
          <a:gdLst/>
          <a:ahLst/>
          <a:cxnLst/>
          <a:rect l="0" t="0" r="0" b="0"/>
          <a:pathLst>
            <a:path>
              <a:moveTo>
                <a:pt x="496838" y="0"/>
              </a:moveTo>
              <a:lnTo>
                <a:pt x="496838" y="116332"/>
              </a:lnTo>
              <a:lnTo>
                <a:pt x="0" y="116332"/>
              </a:lnTo>
              <a:lnTo>
                <a:pt x="0" y="232664"/>
              </a:lnTo>
            </a:path>
          </a:pathLst>
        </a:custGeom>
      </dgm:spPr>
    </dgm:pt>
    <dgm:pt modelId="{4C93F211-F974-460A-A46D-69FAFEEECB78}" type="pres">
      <dgm:prSet presAssocID="{24B02130-B99D-4AD9-91BD-0BD267A8A778}" presName="hierRoot2" presStyleCnt="0">
        <dgm:presLayoutVars>
          <dgm:hierBranch val="init"/>
        </dgm:presLayoutVars>
      </dgm:prSet>
      <dgm:spPr/>
    </dgm:pt>
    <dgm:pt modelId="{ABCDDCD9-7879-4692-8DCD-E993FEF0E1A7}" type="pres">
      <dgm:prSet presAssocID="{24B02130-B99D-4AD9-91BD-0BD267A8A778}" presName="rootComposite" presStyleCnt="0"/>
      <dgm:spPr/>
    </dgm:pt>
    <dgm:pt modelId="{16AF2883-D0F5-45AA-91C2-CC34D5BCF75E}" type="pres">
      <dgm:prSet presAssocID="{24B02130-B99D-4AD9-91BD-0BD267A8A778}" presName="rootText" presStyleLbl="node2" presStyleIdx="1" presStyleCnt="3" custScaleX="188819" custScaleY="450290" custLinFactNeighborX="-23838" custLinFactNeighborY="76922">
        <dgm:presLayoutVars>
          <dgm:chPref val="3"/>
        </dgm:presLayoutVars>
      </dgm:prSet>
      <dgm:spPr>
        <a:prstGeom prst="rect">
          <a:avLst/>
        </a:prstGeom>
      </dgm:spPr>
    </dgm:pt>
    <dgm:pt modelId="{9F6CF00B-3FD6-47FB-A062-192A49B20070}" type="pres">
      <dgm:prSet presAssocID="{24B02130-B99D-4AD9-91BD-0BD267A8A778}" presName="rootConnector" presStyleLbl="node2" presStyleIdx="1" presStyleCnt="3"/>
      <dgm:spPr/>
    </dgm:pt>
    <dgm:pt modelId="{6629FBE6-DBEE-4E4C-A0C7-1BD8CFCC1AA9}" type="pres">
      <dgm:prSet presAssocID="{24B02130-B99D-4AD9-91BD-0BD267A8A778}" presName="hierChild4" presStyleCnt="0"/>
      <dgm:spPr/>
    </dgm:pt>
    <dgm:pt modelId="{180A17AF-AAEC-40F4-B4D0-0181557F278C}" type="pres">
      <dgm:prSet presAssocID="{24B02130-B99D-4AD9-91BD-0BD267A8A778}" presName="hierChild5" presStyleCnt="0"/>
      <dgm:spPr/>
    </dgm:pt>
    <dgm:pt modelId="{CADD873B-57CB-44CD-BB40-78E886EBFB43}" type="pres">
      <dgm:prSet presAssocID="{FFEA9FD1-AE9B-4695-8565-7ADC5B992955}" presName="Name37" presStyleLbl="parChTrans1D2" presStyleIdx="2" presStyleCnt="3"/>
      <dgm:spPr>
        <a:custGeom>
          <a:avLst/>
          <a:gdLst/>
          <a:ahLst/>
          <a:cxnLst/>
          <a:rect l="0" t="0" r="0" b="0"/>
          <a:pathLst>
            <a:path>
              <a:moveTo>
                <a:pt x="0" y="0"/>
              </a:moveTo>
              <a:lnTo>
                <a:pt x="0" y="116332"/>
              </a:lnTo>
              <a:lnTo>
                <a:pt x="2557814" y="116332"/>
              </a:lnTo>
              <a:lnTo>
                <a:pt x="2557814" y="232664"/>
              </a:lnTo>
            </a:path>
          </a:pathLst>
        </a:custGeom>
      </dgm:spPr>
    </dgm:pt>
    <dgm:pt modelId="{B305684F-1AE7-4543-94C3-8675AAC48B1B}" type="pres">
      <dgm:prSet presAssocID="{8A3EFB14-9F9A-476F-872F-AD833321D498}" presName="hierRoot2" presStyleCnt="0">
        <dgm:presLayoutVars>
          <dgm:hierBranch val="init"/>
        </dgm:presLayoutVars>
      </dgm:prSet>
      <dgm:spPr/>
    </dgm:pt>
    <dgm:pt modelId="{4F0A5842-0704-4367-978D-ECC847B4B29A}" type="pres">
      <dgm:prSet presAssocID="{8A3EFB14-9F9A-476F-872F-AD833321D498}" presName="rootComposite" presStyleCnt="0"/>
      <dgm:spPr/>
    </dgm:pt>
    <dgm:pt modelId="{F32A2D66-2648-404D-B338-877E5B437B99}" type="pres">
      <dgm:prSet presAssocID="{8A3EFB14-9F9A-476F-872F-AD833321D498}" presName="rootText" presStyleLbl="node2" presStyleIdx="2" presStyleCnt="3" custScaleX="258645" custScaleY="628739" custLinFactNeighborX="12916" custLinFactNeighborY="4112">
        <dgm:presLayoutVars>
          <dgm:chPref val="3"/>
        </dgm:presLayoutVars>
      </dgm:prSet>
      <dgm:spPr>
        <a:prstGeom prst="rect">
          <a:avLst/>
        </a:prstGeom>
      </dgm:spPr>
    </dgm:pt>
    <dgm:pt modelId="{60B9C941-AF6F-4CBE-A56A-1A8D7DE00C06}" type="pres">
      <dgm:prSet presAssocID="{8A3EFB14-9F9A-476F-872F-AD833321D498}" presName="rootConnector" presStyleLbl="node2" presStyleIdx="2" presStyleCnt="3"/>
      <dgm:spPr/>
    </dgm:pt>
    <dgm:pt modelId="{A2BA3AA9-537E-4B54-9264-153B6AADE5B7}" type="pres">
      <dgm:prSet presAssocID="{8A3EFB14-9F9A-476F-872F-AD833321D498}" presName="hierChild4" presStyleCnt="0"/>
      <dgm:spPr/>
    </dgm:pt>
    <dgm:pt modelId="{F43710E0-20D3-4C6D-BA97-D87BEFAE16AD}" type="pres">
      <dgm:prSet presAssocID="{8A3EFB14-9F9A-476F-872F-AD833321D498}" presName="hierChild5" presStyleCnt="0"/>
      <dgm:spPr/>
    </dgm:pt>
    <dgm:pt modelId="{46B32621-FFBE-4F68-9F6B-5BD51223EF33}" type="pres">
      <dgm:prSet presAssocID="{DF478D8B-29BA-4E4A-ABC7-4F61E224E236}" presName="hierChild3" presStyleCnt="0"/>
      <dgm:spPr/>
    </dgm:pt>
  </dgm:ptLst>
  <dgm:cxnLst>
    <dgm:cxn modelId="{03534B0B-239A-4039-9E46-E4BAF50FD227}" type="presOf" srcId="{8A3EFB14-9F9A-476F-872F-AD833321D498}" destId="{60B9C941-AF6F-4CBE-A56A-1A8D7DE00C06}" srcOrd="1" destOrd="0" presId="urn:microsoft.com/office/officeart/2005/8/layout/orgChart1"/>
    <dgm:cxn modelId="{B8257416-19C6-4EF7-860B-079290CA7045}" type="presOf" srcId="{021EDDD1-9CA1-401D-BFA9-8D07656D0964}" destId="{C1EE5D5C-3D05-40CE-BF19-2BB672446436}" srcOrd="0" destOrd="0" presId="urn:microsoft.com/office/officeart/2005/8/layout/orgChart1"/>
    <dgm:cxn modelId="{7390BA27-2FF3-419E-916C-BDD28C21C2F0}" type="presOf" srcId="{B2FDC417-A9A4-4C30-9BA6-C999CACA62DE}" destId="{277BF943-B2F8-4FF3-88E7-33978088C27F}" srcOrd="0" destOrd="0" presId="urn:microsoft.com/office/officeart/2005/8/layout/orgChart1"/>
    <dgm:cxn modelId="{6B945730-A9D9-4012-849E-C4269C7AEEF9}" type="presOf" srcId="{24B02130-B99D-4AD9-91BD-0BD267A8A778}" destId="{9F6CF00B-3FD6-47FB-A062-192A49B20070}" srcOrd="1" destOrd="0" presId="urn:microsoft.com/office/officeart/2005/8/layout/orgChart1"/>
    <dgm:cxn modelId="{55501C35-D77E-4F97-9654-47E68E43EFF3}" type="presOf" srcId="{DF478D8B-29BA-4E4A-ABC7-4F61E224E236}" destId="{D9F7D4B7-69CF-4985-B3FC-B9355FA877F1}" srcOrd="0" destOrd="0" presId="urn:microsoft.com/office/officeart/2005/8/layout/orgChart1"/>
    <dgm:cxn modelId="{6D5D7846-45F1-4C78-B96D-2E0439A27D89}" type="presOf" srcId="{FFEA9FD1-AE9B-4695-8565-7ADC5B992955}" destId="{CADD873B-57CB-44CD-BB40-78E886EBFB43}" srcOrd="0" destOrd="0" presId="urn:microsoft.com/office/officeart/2005/8/layout/orgChart1"/>
    <dgm:cxn modelId="{788B256B-0980-488E-930A-638D6353B150}" srcId="{76CBA740-9AEF-427A-8517-FD6F318A27A4}" destId="{DF478D8B-29BA-4E4A-ABC7-4F61E224E236}" srcOrd="0" destOrd="0" parTransId="{67EBDEA3-169D-4FBE-B655-84FB3C3CB3C2}" sibTransId="{996630AA-D257-4C18-B579-CAF4A0A3778A}"/>
    <dgm:cxn modelId="{CD55ED70-3543-44FF-B91F-7D99DB8D9F43}" type="presOf" srcId="{8A3EFB14-9F9A-476F-872F-AD833321D498}" destId="{F32A2D66-2648-404D-B338-877E5B437B99}" srcOrd="0" destOrd="0" presId="urn:microsoft.com/office/officeart/2005/8/layout/orgChart1"/>
    <dgm:cxn modelId="{C3D39C7F-B08E-4334-894F-3C119344452F}" type="presOf" srcId="{DF478D8B-29BA-4E4A-ABC7-4F61E224E236}" destId="{4E9CDEF8-CA57-4685-A2DD-33D5ADA2FFAB}" srcOrd="1" destOrd="0" presId="urn:microsoft.com/office/officeart/2005/8/layout/orgChart1"/>
    <dgm:cxn modelId="{4B4E2481-B646-469F-93F8-08DF5DA5B813}" type="presOf" srcId="{2F9D5E72-CD00-4BE7-85A3-1861F4470180}" destId="{779A5BFB-445A-4098-BDC5-8F6D745995B2}" srcOrd="0" destOrd="0" presId="urn:microsoft.com/office/officeart/2005/8/layout/orgChart1"/>
    <dgm:cxn modelId="{FC955F85-1BC9-4095-8945-469111AFEEBD}" srcId="{DF478D8B-29BA-4E4A-ABC7-4F61E224E236}" destId="{2F9D5E72-CD00-4BE7-85A3-1861F4470180}" srcOrd="0" destOrd="0" parTransId="{021EDDD1-9CA1-401D-BFA9-8D07656D0964}" sibTransId="{03293314-CADF-47E6-8D1B-0D408825874D}"/>
    <dgm:cxn modelId="{85603592-5A80-46D1-9A4A-3FD291E3AB57}" type="presOf" srcId="{76CBA740-9AEF-427A-8517-FD6F318A27A4}" destId="{4C89406B-8782-41D5-9DCA-8FFDE66E5AFA}" srcOrd="0" destOrd="0" presId="urn:microsoft.com/office/officeart/2005/8/layout/orgChart1"/>
    <dgm:cxn modelId="{62ED70A3-47A0-472A-98AC-AF4346647603}" srcId="{DF478D8B-29BA-4E4A-ABC7-4F61E224E236}" destId="{24B02130-B99D-4AD9-91BD-0BD267A8A778}" srcOrd="1" destOrd="0" parTransId="{B2FDC417-A9A4-4C30-9BA6-C999CACA62DE}" sibTransId="{920B7ACB-0F86-4A39-A61E-EFB28C269F9B}"/>
    <dgm:cxn modelId="{C33405A7-1469-49CA-BB7B-8F933F38E7C1}" type="presOf" srcId="{2F9D5E72-CD00-4BE7-85A3-1861F4470180}" destId="{5CEDE967-4375-4912-AAF7-744F92CACD96}" srcOrd="1" destOrd="0" presId="urn:microsoft.com/office/officeart/2005/8/layout/orgChart1"/>
    <dgm:cxn modelId="{DD0058DF-11F6-472E-A749-8BCC605A4B1B}" srcId="{DF478D8B-29BA-4E4A-ABC7-4F61E224E236}" destId="{8A3EFB14-9F9A-476F-872F-AD833321D498}" srcOrd="2" destOrd="0" parTransId="{FFEA9FD1-AE9B-4695-8565-7ADC5B992955}" sibTransId="{E6BAF179-0EF8-4204-B014-054EBA9096E5}"/>
    <dgm:cxn modelId="{18C143F5-050F-4B9C-9AB6-9367A75F4049}" type="presOf" srcId="{24B02130-B99D-4AD9-91BD-0BD267A8A778}" destId="{16AF2883-D0F5-45AA-91C2-CC34D5BCF75E}" srcOrd="0" destOrd="0" presId="urn:microsoft.com/office/officeart/2005/8/layout/orgChart1"/>
    <dgm:cxn modelId="{D5115D4D-A813-4B49-80CA-EA972AC6A567}" type="presParOf" srcId="{4C89406B-8782-41D5-9DCA-8FFDE66E5AFA}" destId="{B153F2CB-67C6-4572-9F71-822A498A191C}" srcOrd="0" destOrd="0" presId="urn:microsoft.com/office/officeart/2005/8/layout/orgChart1"/>
    <dgm:cxn modelId="{BF584730-E321-4BFA-A66B-E37A936F36CD}" type="presParOf" srcId="{B153F2CB-67C6-4572-9F71-822A498A191C}" destId="{B573B7D5-D9F3-436F-B8A3-460B667E7114}" srcOrd="0" destOrd="0" presId="urn:microsoft.com/office/officeart/2005/8/layout/orgChart1"/>
    <dgm:cxn modelId="{9F35CB72-7EEE-44E2-BB1A-A518BD9230B8}" type="presParOf" srcId="{B573B7D5-D9F3-436F-B8A3-460B667E7114}" destId="{D9F7D4B7-69CF-4985-B3FC-B9355FA877F1}" srcOrd="0" destOrd="0" presId="urn:microsoft.com/office/officeart/2005/8/layout/orgChart1"/>
    <dgm:cxn modelId="{AAA62818-E51D-49EA-B30E-42C395AB1428}" type="presParOf" srcId="{B573B7D5-D9F3-436F-B8A3-460B667E7114}" destId="{4E9CDEF8-CA57-4685-A2DD-33D5ADA2FFAB}" srcOrd="1" destOrd="0" presId="urn:microsoft.com/office/officeart/2005/8/layout/orgChart1"/>
    <dgm:cxn modelId="{EDAE71B5-C9EB-4F42-A59C-6E65BEBC6CD4}" type="presParOf" srcId="{B153F2CB-67C6-4572-9F71-822A498A191C}" destId="{69E20D3C-1579-4E3F-8D12-F4678A72017C}" srcOrd="1" destOrd="0" presId="urn:microsoft.com/office/officeart/2005/8/layout/orgChart1"/>
    <dgm:cxn modelId="{55D8544C-4A5E-4D75-BCC9-4DB9C08B937A}" type="presParOf" srcId="{69E20D3C-1579-4E3F-8D12-F4678A72017C}" destId="{C1EE5D5C-3D05-40CE-BF19-2BB672446436}" srcOrd="0" destOrd="0" presId="urn:microsoft.com/office/officeart/2005/8/layout/orgChart1"/>
    <dgm:cxn modelId="{E09A2784-9F72-4A84-BC07-F91D563A746C}" type="presParOf" srcId="{69E20D3C-1579-4E3F-8D12-F4678A72017C}" destId="{3B7C73B2-C459-4D8F-9790-56A065CD114F}" srcOrd="1" destOrd="0" presId="urn:microsoft.com/office/officeart/2005/8/layout/orgChart1"/>
    <dgm:cxn modelId="{E00085A3-8A48-4E57-88FA-E8579A472B33}" type="presParOf" srcId="{3B7C73B2-C459-4D8F-9790-56A065CD114F}" destId="{388D58CD-C32F-46F4-8D44-57BB4BC3DCAB}" srcOrd="0" destOrd="0" presId="urn:microsoft.com/office/officeart/2005/8/layout/orgChart1"/>
    <dgm:cxn modelId="{993F996F-B6D0-4F30-ABDD-3E22E942DCAB}" type="presParOf" srcId="{388D58CD-C32F-46F4-8D44-57BB4BC3DCAB}" destId="{779A5BFB-445A-4098-BDC5-8F6D745995B2}" srcOrd="0" destOrd="0" presId="urn:microsoft.com/office/officeart/2005/8/layout/orgChart1"/>
    <dgm:cxn modelId="{B38C5DB9-6BEF-4C44-98B2-D66F72A1C7C5}" type="presParOf" srcId="{388D58CD-C32F-46F4-8D44-57BB4BC3DCAB}" destId="{5CEDE967-4375-4912-AAF7-744F92CACD96}" srcOrd="1" destOrd="0" presId="urn:microsoft.com/office/officeart/2005/8/layout/orgChart1"/>
    <dgm:cxn modelId="{7576F0BD-7C08-4FCD-A6FE-1A87D74EEB5A}" type="presParOf" srcId="{3B7C73B2-C459-4D8F-9790-56A065CD114F}" destId="{806BB197-1D6A-4FA5-9ADA-89F602EF9B1F}" srcOrd="1" destOrd="0" presId="urn:microsoft.com/office/officeart/2005/8/layout/orgChart1"/>
    <dgm:cxn modelId="{775BC055-16EA-48B6-8990-CD5A249F2EB1}" type="presParOf" srcId="{3B7C73B2-C459-4D8F-9790-56A065CD114F}" destId="{7ABA9B70-D6CF-4DCB-B7ED-1A7026E63C7E}" srcOrd="2" destOrd="0" presId="urn:microsoft.com/office/officeart/2005/8/layout/orgChart1"/>
    <dgm:cxn modelId="{5957ECFC-778E-4FA0-BE28-0ACF698A2F99}" type="presParOf" srcId="{69E20D3C-1579-4E3F-8D12-F4678A72017C}" destId="{277BF943-B2F8-4FF3-88E7-33978088C27F}" srcOrd="2" destOrd="0" presId="urn:microsoft.com/office/officeart/2005/8/layout/orgChart1"/>
    <dgm:cxn modelId="{21A5CA54-E81F-4295-9CCB-5D06DA68F53F}" type="presParOf" srcId="{69E20D3C-1579-4E3F-8D12-F4678A72017C}" destId="{4C93F211-F974-460A-A46D-69FAFEEECB78}" srcOrd="3" destOrd="0" presId="urn:microsoft.com/office/officeart/2005/8/layout/orgChart1"/>
    <dgm:cxn modelId="{F53FE10A-65AF-4A0D-8E67-2C212B629BF1}" type="presParOf" srcId="{4C93F211-F974-460A-A46D-69FAFEEECB78}" destId="{ABCDDCD9-7879-4692-8DCD-E993FEF0E1A7}" srcOrd="0" destOrd="0" presId="urn:microsoft.com/office/officeart/2005/8/layout/orgChart1"/>
    <dgm:cxn modelId="{13D19B0C-BC42-4AD3-B865-5294704DD381}" type="presParOf" srcId="{ABCDDCD9-7879-4692-8DCD-E993FEF0E1A7}" destId="{16AF2883-D0F5-45AA-91C2-CC34D5BCF75E}" srcOrd="0" destOrd="0" presId="urn:microsoft.com/office/officeart/2005/8/layout/orgChart1"/>
    <dgm:cxn modelId="{C487E041-2051-48DD-BF54-DEC26B8AFC3C}" type="presParOf" srcId="{ABCDDCD9-7879-4692-8DCD-E993FEF0E1A7}" destId="{9F6CF00B-3FD6-47FB-A062-192A49B20070}" srcOrd="1" destOrd="0" presId="urn:microsoft.com/office/officeart/2005/8/layout/orgChart1"/>
    <dgm:cxn modelId="{99BDDA75-3941-44B1-9FCE-C3F06DA31EC3}" type="presParOf" srcId="{4C93F211-F974-460A-A46D-69FAFEEECB78}" destId="{6629FBE6-DBEE-4E4C-A0C7-1BD8CFCC1AA9}" srcOrd="1" destOrd="0" presId="urn:microsoft.com/office/officeart/2005/8/layout/orgChart1"/>
    <dgm:cxn modelId="{435CFE88-388C-4755-A95D-4574A610660C}" type="presParOf" srcId="{4C93F211-F974-460A-A46D-69FAFEEECB78}" destId="{180A17AF-AAEC-40F4-B4D0-0181557F278C}" srcOrd="2" destOrd="0" presId="urn:microsoft.com/office/officeart/2005/8/layout/orgChart1"/>
    <dgm:cxn modelId="{8BACA96F-D69E-447A-8EF4-B126F5B1FE9B}" type="presParOf" srcId="{69E20D3C-1579-4E3F-8D12-F4678A72017C}" destId="{CADD873B-57CB-44CD-BB40-78E886EBFB43}" srcOrd="4" destOrd="0" presId="urn:microsoft.com/office/officeart/2005/8/layout/orgChart1"/>
    <dgm:cxn modelId="{F7CECEDD-B7A9-43C2-B0FE-AFEB829998F7}" type="presParOf" srcId="{69E20D3C-1579-4E3F-8D12-F4678A72017C}" destId="{B305684F-1AE7-4543-94C3-8675AAC48B1B}" srcOrd="5" destOrd="0" presId="urn:microsoft.com/office/officeart/2005/8/layout/orgChart1"/>
    <dgm:cxn modelId="{62AA73EC-88CF-4CFB-B502-2D29FAA5CCFB}" type="presParOf" srcId="{B305684F-1AE7-4543-94C3-8675AAC48B1B}" destId="{4F0A5842-0704-4367-978D-ECC847B4B29A}" srcOrd="0" destOrd="0" presId="urn:microsoft.com/office/officeart/2005/8/layout/orgChart1"/>
    <dgm:cxn modelId="{C3FBA897-E5D2-4D21-9CA4-86FA3B2FD6E6}" type="presParOf" srcId="{4F0A5842-0704-4367-978D-ECC847B4B29A}" destId="{F32A2D66-2648-404D-B338-877E5B437B99}" srcOrd="0" destOrd="0" presId="urn:microsoft.com/office/officeart/2005/8/layout/orgChart1"/>
    <dgm:cxn modelId="{488B4B17-55F0-4FA3-8DA9-586FED695E41}" type="presParOf" srcId="{4F0A5842-0704-4367-978D-ECC847B4B29A}" destId="{60B9C941-AF6F-4CBE-A56A-1A8D7DE00C06}" srcOrd="1" destOrd="0" presId="urn:microsoft.com/office/officeart/2005/8/layout/orgChart1"/>
    <dgm:cxn modelId="{B23294EF-8912-42BE-80C4-1BEB312BD381}" type="presParOf" srcId="{B305684F-1AE7-4543-94C3-8675AAC48B1B}" destId="{A2BA3AA9-537E-4B54-9264-153B6AADE5B7}" srcOrd="1" destOrd="0" presId="urn:microsoft.com/office/officeart/2005/8/layout/orgChart1"/>
    <dgm:cxn modelId="{6AB53985-70F2-4415-A20C-06500976C34B}" type="presParOf" srcId="{B305684F-1AE7-4543-94C3-8675AAC48B1B}" destId="{F43710E0-20D3-4C6D-BA97-D87BEFAE16AD}" srcOrd="2" destOrd="0" presId="urn:microsoft.com/office/officeart/2005/8/layout/orgChart1"/>
    <dgm:cxn modelId="{343476F8-B49A-468D-A1C7-2AC1BCB6CF07}" type="presParOf" srcId="{B153F2CB-67C6-4572-9F71-822A498A191C}" destId="{46B32621-FFBE-4F68-9F6B-5BD51223EF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13EAE2-7F9D-45DF-A443-C3ACAAFACC09}"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70A02EA6-E950-46B8-913D-9BDCEE078CF6}">
      <dgm:prSet phldrT="[Text]"/>
      <dgm:spPr/>
      <dgm:t>
        <a:bodyPr/>
        <a:lstStyle/>
        <a:p>
          <a:r>
            <a:rPr lang="en-US" dirty="0"/>
            <a:t>SETA PIVOTAL SKILLS LIST</a:t>
          </a:r>
        </a:p>
      </dgm:t>
    </dgm:pt>
    <dgm:pt modelId="{440B6783-D207-41DC-8B95-A6CE001FDC18}" type="parTrans" cxnId="{579EDF3D-76B1-4926-9929-490C548E0932}">
      <dgm:prSet/>
      <dgm:spPr/>
      <dgm:t>
        <a:bodyPr/>
        <a:lstStyle/>
        <a:p>
          <a:endParaRPr lang="en-US"/>
        </a:p>
      </dgm:t>
    </dgm:pt>
    <dgm:pt modelId="{AEC09A56-27D2-4E75-8D2A-B62FAE76BF61}" type="sibTrans" cxnId="{579EDF3D-76B1-4926-9929-490C548E0932}">
      <dgm:prSet/>
      <dgm:spPr/>
      <dgm:t>
        <a:bodyPr/>
        <a:lstStyle/>
        <a:p>
          <a:endParaRPr lang="en-US"/>
        </a:p>
      </dgm:t>
    </dgm:pt>
    <dgm:pt modelId="{005D01DE-63CE-4A08-9C9D-2133BE1D03D4}">
      <dgm:prSet phldrT="[Text]"/>
      <dgm:spPr/>
      <dgm:t>
        <a:bodyPr/>
        <a:lstStyle/>
        <a:p>
          <a:r>
            <a:rPr lang="en-US" dirty="0"/>
            <a:t>WSP/ATR received by SETAs and analysed</a:t>
          </a:r>
        </a:p>
      </dgm:t>
    </dgm:pt>
    <dgm:pt modelId="{498A7DBF-BC9D-4E6B-B7ED-577EEE7DCD07}" type="parTrans" cxnId="{7A22CE74-AEDE-44EF-B058-07778887B17C}">
      <dgm:prSet/>
      <dgm:spPr/>
      <dgm:t>
        <a:bodyPr/>
        <a:lstStyle/>
        <a:p>
          <a:endParaRPr lang="en-US"/>
        </a:p>
      </dgm:t>
    </dgm:pt>
    <dgm:pt modelId="{88F2FE37-A5B3-4A49-8646-B024F0DD0677}" type="sibTrans" cxnId="{7A22CE74-AEDE-44EF-B058-07778887B17C}">
      <dgm:prSet/>
      <dgm:spPr/>
      <dgm:t>
        <a:bodyPr/>
        <a:lstStyle/>
        <a:p>
          <a:endParaRPr lang="en-US"/>
        </a:p>
      </dgm:t>
    </dgm:pt>
    <dgm:pt modelId="{DD2CDEE3-FE26-48D5-A617-D1E29436F158}">
      <dgm:prSet phldrT="[Text]" custT="1"/>
      <dgm:spPr/>
      <dgm:t>
        <a:bodyPr/>
        <a:lstStyle/>
        <a:p>
          <a:r>
            <a:rPr lang="en-US" sz="1200" dirty="0"/>
            <a:t>Labour market information analysed </a:t>
          </a:r>
        </a:p>
      </dgm:t>
    </dgm:pt>
    <dgm:pt modelId="{A73BC9D4-F53A-4B56-8652-B6EEEE12420E}" type="parTrans" cxnId="{76F720BB-6B9F-4FF7-93A5-2CB172F9BB20}">
      <dgm:prSet/>
      <dgm:spPr/>
      <dgm:t>
        <a:bodyPr/>
        <a:lstStyle/>
        <a:p>
          <a:endParaRPr lang="en-US"/>
        </a:p>
      </dgm:t>
    </dgm:pt>
    <dgm:pt modelId="{8DE1FF1A-8537-4C71-8C82-730F3EEEB926}" type="sibTrans" cxnId="{76F720BB-6B9F-4FF7-93A5-2CB172F9BB20}">
      <dgm:prSet/>
      <dgm:spPr/>
      <dgm:t>
        <a:bodyPr/>
        <a:lstStyle/>
        <a:p>
          <a:endParaRPr lang="en-US"/>
        </a:p>
      </dgm:t>
    </dgm:pt>
    <dgm:pt modelId="{7BDCD36C-E9FF-4B75-A9DE-3C2705466268}">
      <dgm:prSet phldrT="[Text]" custT="1"/>
      <dgm:spPr/>
      <dgm:t>
        <a:bodyPr/>
        <a:lstStyle/>
        <a:p>
          <a:r>
            <a:rPr lang="en-US" sz="1200" dirty="0"/>
            <a:t>Demand for skills analysed</a:t>
          </a:r>
        </a:p>
      </dgm:t>
    </dgm:pt>
    <dgm:pt modelId="{AF36BD82-ED2E-4756-A948-9A8E05EF2C3A}" type="parTrans" cxnId="{5F441B3C-2E6D-4EA8-8817-E400D7B4D126}">
      <dgm:prSet/>
      <dgm:spPr/>
      <dgm:t>
        <a:bodyPr/>
        <a:lstStyle/>
        <a:p>
          <a:endParaRPr lang="en-US"/>
        </a:p>
      </dgm:t>
    </dgm:pt>
    <dgm:pt modelId="{86E0FFC1-5EE5-4B21-A93A-A065547E8EAC}" type="sibTrans" cxnId="{5F441B3C-2E6D-4EA8-8817-E400D7B4D126}">
      <dgm:prSet/>
      <dgm:spPr/>
      <dgm:t>
        <a:bodyPr/>
        <a:lstStyle/>
        <a:p>
          <a:endParaRPr lang="en-US"/>
        </a:p>
      </dgm:t>
    </dgm:pt>
    <dgm:pt modelId="{6ECC271A-3D0D-4642-8FE9-820C11A29294}">
      <dgm:prSet phldrT="[Text]"/>
      <dgm:spPr/>
      <dgm:t>
        <a:bodyPr/>
        <a:lstStyle/>
        <a:p>
          <a:r>
            <a:rPr lang="en-US" dirty="0"/>
            <a:t>Occupation in high demand list compiled and a PIVOTAL list produced</a:t>
          </a:r>
        </a:p>
      </dgm:t>
    </dgm:pt>
    <dgm:pt modelId="{C52FD3A7-FEA4-4C48-8A54-D60CAA63F9DB}" type="parTrans" cxnId="{A51E0AA2-1E8F-47BE-AFBD-43492EDA0728}">
      <dgm:prSet/>
      <dgm:spPr/>
      <dgm:t>
        <a:bodyPr/>
        <a:lstStyle/>
        <a:p>
          <a:endParaRPr lang="en-US"/>
        </a:p>
      </dgm:t>
    </dgm:pt>
    <dgm:pt modelId="{4B62E9A9-FF68-4264-A21F-46055BCDC054}" type="sibTrans" cxnId="{A51E0AA2-1E8F-47BE-AFBD-43492EDA0728}">
      <dgm:prSet/>
      <dgm:spPr/>
      <dgm:t>
        <a:bodyPr/>
        <a:lstStyle/>
        <a:p>
          <a:endParaRPr lang="en-US"/>
        </a:p>
      </dgm:t>
    </dgm:pt>
    <dgm:pt modelId="{2CD2CEC2-2ADB-4326-A563-D7E113341858}" type="pres">
      <dgm:prSet presAssocID="{A413EAE2-7F9D-45DF-A443-C3ACAAFACC09}" presName="Name0" presStyleCnt="0">
        <dgm:presLayoutVars>
          <dgm:chMax val="1"/>
          <dgm:dir/>
          <dgm:animLvl val="ctr"/>
          <dgm:resizeHandles val="exact"/>
        </dgm:presLayoutVars>
      </dgm:prSet>
      <dgm:spPr/>
    </dgm:pt>
    <dgm:pt modelId="{9FFC153A-C6B8-4E5F-A1F0-DE8D413FCED3}" type="pres">
      <dgm:prSet presAssocID="{70A02EA6-E950-46B8-913D-9BDCEE078CF6}" presName="centerShape" presStyleLbl="node0" presStyleIdx="0" presStyleCnt="1"/>
      <dgm:spPr/>
    </dgm:pt>
    <dgm:pt modelId="{024C7DFE-C88A-4134-BD65-E599848BCF6A}" type="pres">
      <dgm:prSet presAssocID="{005D01DE-63CE-4A08-9C9D-2133BE1D03D4}" presName="node" presStyleLbl="node1" presStyleIdx="0" presStyleCnt="4" custScaleX="136660" custScaleY="121692">
        <dgm:presLayoutVars>
          <dgm:bulletEnabled val="1"/>
        </dgm:presLayoutVars>
      </dgm:prSet>
      <dgm:spPr/>
    </dgm:pt>
    <dgm:pt modelId="{25CF16F5-FF5F-438A-9CF6-097EC6262A77}" type="pres">
      <dgm:prSet presAssocID="{005D01DE-63CE-4A08-9C9D-2133BE1D03D4}" presName="dummy" presStyleCnt="0"/>
      <dgm:spPr/>
    </dgm:pt>
    <dgm:pt modelId="{56944074-25BA-4F78-BE10-399C50E4E137}" type="pres">
      <dgm:prSet presAssocID="{88F2FE37-A5B3-4A49-8646-B024F0DD0677}" presName="sibTrans" presStyleLbl="sibTrans2D1" presStyleIdx="0" presStyleCnt="4"/>
      <dgm:spPr/>
    </dgm:pt>
    <dgm:pt modelId="{D8CE7C9C-0E92-4222-B711-3728CB73C617}" type="pres">
      <dgm:prSet presAssocID="{DD2CDEE3-FE26-48D5-A617-D1E29436F158}" presName="node" presStyleLbl="node1" presStyleIdx="1" presStyleCnt="4" custScaleX="127559" custScaleY="127112">
        <dgm:presLayoutVars>
          <dgm:bulletEnabled val="1"/>
        </dgm:presLayoutVars>
      </dgm:prSet>
      <dgm:spPr/>
    </dgm:pt>
    <dgm:pt modelId="{7A2F9763-35CC-4693-962E-144B64250649}" type="pres">
      <dgm:prSet presAssocID="{DD2CDEE3-FE26-48D5-A617-D1E29436F158}" presName="dummy" presStyleCnt="0"/>
      <dgm:spPr/>
    </dgm:pt>
    <dgm:pt modelId="{731AD8BB-D3D4-4DA0-B2E8-11517B93CB83}" type="pres">
      <dgm:prSet presAssocID="{8DE1FF1A-8537-4C71-8C82-730F3EEEB926}" presName="sibTrans" presStyleLbl="sibTrans2D1" presStyleIdx="1" presStyleCnt="4"/>
      <dgm:spPr/>
    </dgm:pt>
    <dgm:pt modelId="{F6AA7137-002A-4656-8433-C640FB59D6E0}" type="pres">
      <dgm:prSet presAssocID="{7BDCD36C-E9FF-4B75-A9DE-3C2705466268}" presName="node" presStyleLbl="node1" presStyleIdx="2" presStyleCnt="4" custScaleX="128660" custScaleY="140121">
        <dgm:presLayoutVars>
          <dgm:bulletEnabled val="1"/>
        </dgm:presLayoutVars>
      </dgm:prSet>
      <dgm:spPr/>
    </dgm:pt>
    <dgm:pt modelId="{C43695B1-0635-4ADA-99E0-D210D75FB7F7}" type="pres">
      <dgm:prSet presAssocID="{7BDCD36C-E9FF-4B75-A9DE-3C2705466268}" presName="dummy" presStyleCnt="0"/>
      <dgm:spPr/>
    </dgm:pt>
    <dgm:pt modelId="{32B2F0FE-5C61-4927-A24A-A10C0949273A}" type="pres">
      <dgm:prSet presAssocID="{86E0FFC1-5EE5-4B21-A93A-A065547E8EAC}" presName="sibTrans" presStyleLbl="sibTrans2D1" presStyleIdx="2" presStyleCnt="4"/>
      <dgm:spPr/>
    </dgm:pt>
    <dgm:pt modelId="{C0AA6CE7-1715-4EA6-A214-C01AA4D5F91C}" type="pres">
      <dgm:prSet presAssocID="{6ECC271A-3D0D-4642-8FE9-820C11A29294}" presName="node" presStyleLbl="node1" presStyleIdx="3" presStyleCnt="4" custScaleX="122084" custScaleY="127112">
        <dgm:presLayoutVars>
          <dgm:bulletEnabled val="1"/>
        </dgm:presLayoutVars>
      </dgm:prSet>
      <dgm:spPr/>
    </dgm:pt>
    <dgm:pt modelId="{DB8EC5D4-6576-4F07-9BD7-4A504919DFCF}" type="pres">
      <dgm:prSet presAssocID="{6ECC271A-3D0D-4642-8FE9-820C11A29294}" presName="dummy" presStyleCnt="0"/>
      <dgm:spPr/>
    </dgm:pt>
    <dgm:pt modelId="{C733544D-689B-4232-91AA-5F3ADC873114}" type="pres">
      <dgm:prSet presAssocID="{4B62E9A9-FF68-4264-A21F-46055BCDC054}" presName="sibTrans" presStyleLbl="sibTrans2D1" presStyleIdx="3" presStyleCnt="4"/>
      <dgm:spPr/>
    </dgm:pt>
  </dgm:ptLst>
  <dgm:cxnLst>
    <dgm:cxn modelId="{D55DB011-EEC2-43FD-98E2-A97BE8224450}" type="presOf" srcId="{A413EAE2-7F9D-45DF-A443-C3ACAAFACC09}" destId="{2CD2CEC2-2ADB-4326-A563-D7E113341858}" srcOrd="0" destOrd="0" presId="urn:microsoft.com/office/officeart/2005/8/layout/radial6"/>
    <dgm:cxn modelId="{864ACE18-7F5E-42E2-8D8B-804CDC91C1AE}" type="presOf" srcId="{005D01DE-63CE-4A08-9C9D-2133BE1D03D4}" destId="{024C7DFE-C88A-4134-BD65-E599848BCF6A}" srcOrd="0" destOrd="0" presId="urn:microsoft.com/office/officeart/2005/8/layout/radial6"/>
    <dgm:cxn modelId="{5F441B3C-2E6D-4EA8-8817-E400D7B4D126}" srcId="{70A02EA6-E950-46B8-913D-9BDCEE078CF6}" destId="{7BDCD36C-E9FF-4B75-A9DE-3C2705466268}" srcOrd="2" destOrd="0" parTransId="{AF36BD82-ED2E-4756-A948-9A8E05EF2C3A}" sibTransId="{86E0FFC1-5EE5-4B21-A93A-A065547E8EAC}"/>
    <dgm:cxn modelId="{579EDF3D-76B1-4926-9929-490C548E0932}" srcId="{A413EAE2-7F9D-45DF-A443-C3ACAAFACC09}" destId="{70A02EA6-E950-46B8-913D-9BDCEE078CF6}" srcOrd="0" destOrd="0" parTransId="{440B6783-D207-41DC-8B95-A6CE001FDC18}" sibTransId="{AEC09A56-27D2-4E75-8D2A-B62FAE76BF61}"/>
    <dgm:cxn modelId="{FD1F7261-8A4A-49BF-B9BB-310F01086F0F}" type="presOf" srcId="{88F2FE37-A5B3-4A49-8646-B024F0DD0677}" destId="{56944074-25BA-4F78-BE10-399C50E4E137}" srcOrd="0" destOrd="0" presId="urn:microsoft.com/office/officeart/2005/8/layout/radial6"/>
    <dgm:cxn modelId="{62D63174-AFA4-4AB0-A9E6-C3CA84639882}" type="presOf" srcId="{7BDCD36C-E9FF-4B75-A9DE-3C2705466268}" destId="{F6AA7137-002A-4656-8433-C640FB59D6E0}" srcOrd="0" destOrd="0" presId="urn:microsoft.com/office/officeart/2005/8/layout/radial6"/>
    <dgm:cxn modelId="{7A22CE74-AEDE-44EF-B058-07778887B17C}" srcId="{70A02EA6-E950-46B8-913D-9BDCEE078CF6}" destId="{005D01DE-63CE-4A08-9C9D-2133BE1D03D4}" srcOrd="0" destOrd="0" parTransId="{498A7DBF-BC9D-4E6B-B7ED-577EEE7DCD07}" sibTransId="{88F2FE37-A5B3-4A49-8646-B024F0DD0677}"/>
    <dgm:cxn modelId="{D1A47877-CD6E-4805-830C-EFFF5F9B8CAC}" type="presOf" srcId="{70A02EA6-E950-46B8-913D-9BDCEE078CF6}" destId="{9FFC153A-C6B8-4E5F-A1F0-DE8D413FCED3}" srcOrd="0" destOrd="0" presId="urn:microsoft.com/office/officeart/2005/8/layout/radial6"/>
    <dgm:cxn modelId="{A5838F7F-C48E-49B3-A44E-F2BB89B96204}" type="presOf" srcId="{4B62E9A9-FF68-4264-A21F-46055BCDC054}" destId="{C733544D-689B-4232-91AA-5F3ADC873114}" srcOrd="0" destOrd="0" presId="urn:microsoft.com/office/officeart/2005/8/layout/radial6"/>
    <dgm:cxn modelId="{47C6E58F-4673-44F5-9476-2CB264EBFBBE}" type="presOf" srcId="{86E0FFC1-5EE5-4B21-A93A-A065547E8EAC}" destId="{32B2F0FE-5C61-4927-A24A-A10C0949273A}" srcOrd="0" destOrd="0" presId="urn:microsoft.com/office/officeart/2005/8/layout/radial6"/>
    <dgm:cxn modelId="{A51E0AA2-1E8F-47BE-AFBD-43492EDA0728}" srcId="{70A02EA6-E950-46B8-913D-9BDCEE078CF6}" destId="{6ECC271A-3D0D-4642-8FE9-820C11A29294}" srcOrd="3" destOrd="0" parTransId="{C52FD3A7-FEA4-4C48-8A54-D60CAA63F9DB}" sibTransId="{4B62E9A9-FF68-4264-A21F-46055BCDC054}"/>
    <dgm:cxn modelId="{76F720BB-6B9F-4FF7-93A5-2CB172F9BB20}" srcId="{70A02EA6-E950-46B8-913D-9BDCEE078CF6}" destId="{DD2CDEE3-FE26-48D5-A617-D1E29436F158}" srcOrd="1" destOrd="0" parTransId="{A73BC9D4-F53A-4B56-8652-B6EEEE12420E}" sibTransId="{8DE1FF1A-8537-4C71-8C82-730F3EEEB926}"/>
    <dgm:cxn modelId="{7B201BC0-19A7-4CF0-986F-E1D171AE12C3}" type="presOf" srcId="{8DE1FF1A-8537-4C71-8C82-730F3EEEB926}" destId="{731AD8BB-D3D4-4DA0-B2E8-11517B93CB83}" srcOrd="0" destOrd="0" presId="urn:microsoft.com/office/officeart/2005/8/layout/radial6"/>
    <dgm:cxn modelId="{011473E2-304E-4738-B539-8593FD2F355C}" type="presOf" srcId="{6ECC271A-3D0D-4642-8FE9-820C11A29294}" destId="{C0AA6CE7-1715-4EA6-A214-C01AA4D5F91C}" srcOrd="0" destOrd="0" presId="urn:microsoft.com/office/officeart/2005/8/layout/radial6"/>
    <dgm:cxn modelId="{E47EF2EC-1826-43EE-B8AA-C99CD77994B3}" type="presOf" srcId="{DD2CDEE3-FE26-48D5-A617-D1E29436F158}" destId="{D8CE7C9C-0E92-4222-B711-3728CB73C617}" srcOrd="0" destOrd="0" presId="urn:microsoft.com/office/officeart/2005/8/layout/radial6"/>
    <dgm:cxn modelId="{F7C50239-5D28-4E45-997F-C4FEE054791D}" type="presParOf" srcId="{2CD2CEC2-2ADB-4326-A563-D7E113341858}" destId="{9FFC153A-C6B8-4E5F-A1F0-DE8D413FCED3}" srcOrd="0" destOrd="0" presId="urn:microsoft.com/office/officeart/2005/8/layout/radial6"/>
    <dgm:cxn modelId="{D28FC5AC-E285-49A5-87FC-015D5B46908D}" type="presParOf" srcId="{2CD2CEC2-2ADB-4326-A563-D7E113341858}" destId="{024C7DFE-C88A-4134-BD65-E599848BCF6A}" srcOrd="1" destOrd="0" presId="urn:microsoft.com/office/officeart/2005/8/layout/radial6"/>
    <dgm:cxn modelId="{9DCA78DA-FAB3-4E47-9AA5-7EEC19B69FF8}" type="presParOf" srcId="{2CD2CEC2-2ADB-4326-A563-D7E113341858}" destId="{25CF16F5-FF5F-438A-9CF6-097EC6262A77}" srcOrd="2" destOrd="0" presId="urn:microsoft.com/office/officeart/2005/8/layout/radial6"/>
    <dgm:cxn modelId="{549359EF-8DF5-45A1-BA51-278735E8CD30}" type="presParOf" srcId="{2CD2CEC2-2ADB-4326-A563-D7E113341858}" destId="{56944074-25BA-4F78-BE10-399C50E4E137}" srcOrd="3" destOrd="0" presId="urn:microsoft.com/office/officeart/2005/8/layout/radial6"/>
    <dgm:cxn modelId="{F391C1E5-9917-4250-A2F1-04D9806DA5E7}" type="presParOf" srcId="{2CD2CEC2-2ADB-4326-A563-D7E113341858}" destId="{D8CE7C9C-0E92-4222-B711-3728CB73C617}" srcOrd="4" destOrd="0" presId="urn:microsoft.com/office/officeart/2005/8/layout/radial6"/>
    <dgm:cxn modelId="{75672BCD-BA75-4055-AC1C-BAD9E200D72C}" type="presParOf" srcId="{2CD2CEC2-2ADB-4326-A563-D7E113341858}" destId="{7A2F9763-35CC-4693-962E-144B64250649}" srcOrd="5" destOrd="0" presId="urn:microsoft.com/office/officeart/2005/8/layout/radial6"/>
    <dgm:cxn modelId="{0226B325-57A6-4F2E-B357-8025633F4A70}" type="presParOf" srcId="{2CD2CEC2-2ADB-4326-A563-D7E113341858}" destId="{731AD8BB-D3D4-4DA0-B2E8-11517B93CB83}" srcOrd="6" destOrd="0" presId="urn:microsoft.com/office/officeart/2005/8/layout/radial6"/>
    <dgm:cxn modelId="{E180BE97-9030-4820-B135-FBC05C1F3AEC}" type="presParOf" srcId="{2CD2CEC2-2ADB-4326-A563-D7E113341858}" destId="{F6AA7137-002A-4656-8433-C640FB59D6E0}" srcOrd="7" destOrd="0" presId="urn:microsoft.com/office/officeart/2005/8/layout/radial6"/>
    <dgm:cxn modelId="{5F6939F5-3591-4061-9DDF-4AC0C0029620}" type="presParOf" srcId="{2CD2CEC2-2ADB-4326-A563-D7E113341858}" destId="{C43695B1-0635-4ADA-99E0-D210D75FB7F7}" srcOrd="8" destOrd="0" presId="urn:microsoft.com/office/officeart/2005/8/layout/radial6"/>
    <dgm:cxn modelId="{762F7D92-08BD-40B7-B9BA-46B295F6DFD2}" type="presParOf" srcId="{2CD2CEC2-2ADB-4326-A563-D7E113341858}" destId="{32B2F0FE-5C61-4927-A24A-A10C0949273A}" srcOrd="9" destOrd="0" presId="urn:microsoft.com/office/officeart/2005/8/layout/radial6"/>
    <dgm:cxn modelId="{CB99EABB-36B6-49E5-9545-5E127B80BA54}" type="presParOf" srcId="{2CD2CEC2-2ADB-4326-A563-D7E113341858}" destId="{C0AA6CE7-1715-4EA6-A214-C01AA4D5F91C}" srcOrd="10" destOrd="0" presId="urn:microsoft.com/office/officeart/2005/8/layout/radial6"/>
    <dgm:cxn modelId="{D8560FFF-03F5-499D-BB97-549EDBC157F9}" type="presParOf" srcId="{2CD2CEC2-2ADB-4326-A563-D7E113341858}" destId="{DB8EC5D4-6576-4F07-9BD7-4A504919DFCF}" srcOrd="11" destOrd="0" presId="urn:microsoft.com/office/officeart/2005/8/layout/radial6"/>
    <dgm:cxn modelId="{E2DAC4E4-8F71-487D-8B67-04EAA557D50D}" type="presParOf" srcId="{2CD2CEC2-2ADB-4326-A563-D7E113341858}" destId="{C733544D-689B-4232-91AA-5F3ADC87311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C43A3-D800-4434-A9A3-CD2A6FAAE42D}">
      <dsp:nvSpPr>
        <dsp:cNvPr id="0" name=""/>
        <dsp:cNvSpPr/>
      </dsp:nvSpPr>
      <dsp:spPr>
        <a:xfrm>
          <a:off x="4261476" y="2488772"/>
          <a:ext cx="1663523" cy="1640568"/>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solidFill>
            </a:rPr>
            <a:t>Criteria to be met  </a:t>
          </a:r>
        </a:p>
      </dsp:txBody>
      <dsp:txXfrm>
        <a:off x="4341562" y="2568858"/>
        <a:ext cx="1503351" cy="1480396"/>
      </dsp:txXfrm>
    </dsp:sp>
    <dsp:sp modelId="{225C2F49-BCA1-4D80-A9CF-54C0F8C34DF0}">
      <dsp:nvSpPr>
        <dsp:cNvPr id="0" name=""/>
        <dsp:cNvSpPr/>
      </dsp:nvSpPr>
      <dsp:spPr>
        <a:xfrm rot="10486244">
          <a:off x="2915279" y="3446656"/>
          <a:ext cx="1349004" cy="0"/>
        </a:xfrm>
        <a:custGeom>
          <a:avLst/>
          <a:gdLst/>
          <a:ahLst/>
          <a:cxnLst/>
          <a:rect l="0" t="0" r="0" b="0"/>
          <a:pathLst>
            <a:path>
              <a:moveTo>
                <a:pt x="0" y="0"/>
              </a:moveTo>
              <a:lnTo>
                <a:pt x="134900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00C88-1B3C-46EE-8606-B096E6E2EA30}">
      <dsp:nvSpPr>
        <dsp:cNvPr id="0" name=""/>
        <dsp:cNvSpPr/>
      </dsp:nvSpPr>
      <dsp:spPr>
        <a:xfrm>
          <a:off x="1163748" y="3118932"/>
          <a:ext cx="1754338" cy="93895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solidFill>
            </a:rPr>
            <a:t>SCOPE of the  FP&amp;M sector skills needs</a:t>
          </a:r>
        </a:p>
      </dsp:txBody>
      <dsp:txXfrm>
        <a:off x="1209584" y="3164768"/>
        <a:ext cx="1662666" cy="847285"/>
      </dsp:txXfrm>
    </dsp:sp>
    <dsp:sp modelId="{280106FA-0433-4EAD-AD6A-08ED626B568E}">
      <dsp:nvSpPr>
        <dsp:cNvPr id="0" name=""/>
        <dsp:cNvSpPr/>
      </dsp:nvSpPr>
      <dsp:spPr>
        <a:xfrm rot="19792622">
          <a:off x="5792524" y="2334160"/>
          <a:ext cx="1961891" cy="0"/>
        </a:xfrm>
        <a:custGeom>
          <a:avLst/>
          <a:gdLst/>
          <a:ahLst/>
          <a:cxnLst/>
          <a:rect l="0" t="0" r="0" b="0"/>
          <a:pathLst>
            <a:path>
              <a:moveTo>
                <a:pt x="0" y="0"/>
              </a:moveTo>
              <a:lnTo>
                <a:pt x="196189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16F236-F402-4A6E-9CE3-8C63C178FD20}">
      <dsp:nvSpPr>
        <dsp:cNvPr id="0" name=""/>
        <dsp:cNvSpPr/>
      </dsp:nvSpPr>
      <dsp:spPr>
        <a:xfrm>
          <a:off x="7537610" y="902908"/>
          <a:ext cx="1786948" cy="93895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In-depth interviews </a:t>
          </a:r>
        </a:p>
      </dsp:txBody>
      <dsp:txXfrm>
        <a:off x="7583446" y="948744"/>
        <a:ext cx="1695276" cy="847285"/>
      </dsp:txXfrm>
    </dsp:sp>
    <dsp:sp modelId="{3C3AD7F0-0CC0-4E3E-91DF-1E6C8F033C51}">
      <dsp:nvSpPr>
        <dsp:cNvPr id="0" name=""/>
        <dsp:cNvSpPr/>
      </dsp:nvSpPr>
      <dsp:spPr>
        <a:xfrm rot="13485238">
          <a:off x="3269083" y="2078391"/>
          <a:ext cx="1165749" cy="0"/>
        </a:xfrm>
        <a:custGeom>
          <a:avLst/>
          <a:gdLst/>
          <a:ahLst/>
          <a:cxnLst/>
          <a:rect l="0" t="0" r="0" b="0"/>
          <a:pathLst>
            <a:path>
              <a:moveTo>
                <a:pt x="0" y="0"/>
              </a:moveTo>
              <a:lnTo>
                <a:pt x="116574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97866-6784-4AF5-97A0-13986E31862F}">
      <dsp:nvSpPr>
        <dsp:cNvPr id="0" name=""/>
        <dsp:cNvSpPr/>
      </dsp:nvSpPr>
      <dsp:spPr>
        <a:xfrm>
          <a:off x="1719922" y="275170"/>
          <a:ext cx="2031377" cy="1392839"/>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one of the strategic objective targets e.g artisan development </a:t>
          </a:r>
        </a:p>
      </dsp:txBody>
      <dsp:txXfrm>
        <a:off x="1787915" y="343163"/>
        <a:ext cx="1895391" cy="1256853"/>
      </dsp:txXfrm>
    </dsp:sp>
    <dsp:sp modelId="{17B8D121-F781-4EB5-A566-380EA8DABB9A}">
      <dsp:nvSpPr>
        <dsp:cNvPr id="0" name=""/>
        <dsp:cNvSpPr/>
      </dsp:nvSpPr>
      <dsp:spPr>
        <a:xfrm rot="15680623">
          <a:off x="4060980" y="1709080"/>
          <a:ext cx="1577351" cy="0"/>
        </a:xfrm>
        <a:custGeom>
          <a:avLst/>
          <a:gdLst/>
          <a:ahLst/>
          <a:cxnLst/>
          <a:rect l="0" t="0" r="0" b="0"/>
          <a:pathLst>
            <a:path>
              <a:moveTo>
                <a:pt x="0" y="0"/>
              </a:moveTo>
              <a:lnTo>
                <a:pt x="157735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E56DE-FFD3-429B-82FC-0E8B50A64E77}">
      <dsp:nvSpPr>
        <dsp:cNvPr id="0" name=""/>
        <dsp:cNvSpPr/>
      </dsp:nvSpPr>
      <dsp:spPr>
        <a:xfrm>
          <a:off x="4052720" y="253310"/>
          <a:ext cx="1253545" cy="67607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WSP/ATR</a:t>
          </a:r>
        </a:p>
        <a:p>
          <a:pPr marL="0" lvl="0" indent="0" algn="ctr" defTabSz="800100">
            <a:lnSpc>
              <a:spcPct val="90000"/>
            </a:lnSpc>
            <a:spcBef>
              <a:spcPct val="0"/>
            </a:spcBef>
            <a:spcAft>
              <a:spcPct val="35000"/>
            </a:spcAft>
            <a:buNone/>
          </a:pPr>
          <a:r>
            <a:rPr lang="en-US" sz="1800" kern="1200" dirty="0">
              <a:solidFill>
                <a:schemeClr val="tx2"/>
              </a:solidFill>
            </a:rPr>
            <a:t>analysis  </a:t>
          </a:r>
        </a:p>
      </dsp:txBody>
      <dsp:txXfrm>
        <a:off x="4085723" y="286313"/>
        <a:ext cx="1187539" cy="610071"/>
      </dsp:txXfrm>
    </dsp:sp>
    <dsp:sp modelId="{631CE756-8414-4405-875B-318F91F8AF15}">
      <dsp:nvSpPr>
        <dsp:cNvPr id="0" name=""/>
        <dsp:cNvSpPr/>
      </dsp:nvSpPr>
      <dsp:spPr>
        <a:xfrm rot="20853489">
          <a:off x="5901198" y="2907182"/>
          <a:ext cx="2027042" cy="0"/>
        </a:xfrm>
        <a:custGeom>
          <a:avLst/>
          <a:gdLst/>
          <a:ahLst/>
          <a:cxnLst/>
          <a:rect l="0" t="0" r="0" b="0"/>
          <a:pathLst>
            <a:path>
              <a:moveTo>
                <a:pt x="0" y="0"/>
              </a:moveTo>
              <a:lnTo>
                <a:pt x="2027042"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4E72DA-DD36-45A5-AA5C-F544D009F311}">
      <dsp:nvSpPr>
        <dsp:cNvPr id="0" name=""/>
        <dsp:cNvSpPr/>
      </dsp:nvSpPr>
      <dsp:spPr>
        <a:xfrm>
          <a:off x="7904438" y="2096829"/>
          <a:ext cx="1159602" cy="928140"/>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2"/>
              </a:solidFill>
            </a:rPr>
            <a:t>Focus group sessions </a:t>
          </a:r>
        </a:p>
      </dsp:txBody>
      <dsp:txXfrm>
        <a:off x="7949746" y="2142137"/>
        <a:ext cx="1068986" cy="837524"/>
      </dsp:txXfrm>
    </dsp:sp>
    <dsp:sp modelId="{B1B8B0F3-4E84-4D47-8EBC-882CFF2B95E7}">
      <dsp:nvSpPr>
        <dsp:cNvPr id="0" name=""/>
        <dsp:cNvSpPr/>
      </dsp:nvSpPr>
      <dsp:spPr>
        <a:xfrm rot="11739464">
          <a:off x="1888068" y="2749585"/>
          <a:ext cx="2418277" cy="0"/>
        </a:xfrm>
        <a:custGeom>
          <a:avLst/>
          <a:gdLst/>
          <a:ahLst/>
          <a:cxnLst/>
          <a:rect l="0" t="0" r="0" b="0"/>
          <a:pathLst>
            <a:path>
              <a:moveTo>
                <a:pt x="0" y="0"/>
              </a:moveTo>
              <a:lnTo>
                <a:pt x="2418277"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33A33-9452-4C42-B340-C29846535B0D}">
      <dsp:nvSpPr>
        <dsp:cNvPr id="0" name=""/>
        <dsp:cNvSpPr/>
      </dsp:nvSpPr>
      <dsp:spPr>
        <a:xfrm>
          <a:off x="761129" y="1789548"/>
          <a:ext cx="1171809" cy="93895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Literature review </a:t>
          </a:r>
        </a:p>
      </dsp:txBody>
      <dsp:txXfrm>
        <a:off x="806965" y="1835384"/>
        <a:ext cx="1080137" cy="847285"/>
      </dsp:txXfrm>
    </dsp:sp>
    <dsp:sp modelId="{D47B97D1-2F02-40EC-B251-90FE0449C5EE}">
      <dsp:nvSpPr>
        <dsp:cNvPr id="0" name=""/>
        <dsp:cNvSpPr/>
      </dsp:nvSpPr>
      <dsp:spPr>
        <a:xfrm rot="17935564">
          <a:off x="5152970" y="1821597"/>
          <a:ext cx="1524545" cy="0"/>
        </a:xfrm>
        <a:custGeom>
          <a:avLst/>
          <a:gdLst/>
          <a:ahLst/>
          <a:cxnLst/>
          <a:rect l="0" t="0" r="0" b="0"/>
          <a:pathLst>
            <a:path>
              <a:moveTo>
                <a:pt x="0" y="0"/>
              </a:moveTo>
              <a:lnTo>
                <a:pt x="1524545"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8A019E-D3AF-4955-A337-CD7B23522EB5}">
      <dsp:nvSpPr>
        <dsp:cNvPr id="0" name=""/>
        <dsp:cNvSpPr/>
      </dsp:nvSpPr>
      <dsp:spPr>
        <a:xfrm>
          <a:off x="5813389" y="223004"/>
          <a:ext cx="1455825" cy="931417"/>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Focus group sessions </a:t>
          </a:r>
        </a:p>
      </dsp:txBody>
      <dsp:txXfrm>
        <a:off x="5858857" y="268472"/>
        <a:ext cx="1364889" cy="840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D873B-57CB-44CD-BB40-78E886EBFB43}">
      <dsp:nvSpPr>
        <dsp:cNvPr id="0" name=""/>
        <dsp:cNvSpPr/>
      </dsp:nvSpPr>
      <dsp:spPr>
        <a:xfrm>
          <a:off x="5856315" y="717691"/>
          <a:ext cx="3681213" cy="330058"/>
        </a:xfrm>
        <a:custGeom>
          <a:avLst/>
          <a:gdLst/>
          <a:ahLst/>
          <a:cxnLst/>
          <a:rect l="0" t="0" r="0" b="0"/>
          <a:pathLst>
            <a:path>
              <a:moveTo>
                <a:pt x="0" y="0"/>
              </a:moveTo>
              <a:lnTo>
                <a:pt x="0" y="116332"/>
              </a:lnTo>
              <a:lnTo>
                <a:pt x="2557814" y="116332"/>
              </a:lnTo>
              <a:lnTo>
                <a:pt x="2557814" y="232664"/>
              </a:lnTo>
            </a:path>
          </a:pathLst>
        </a:custGeom>
        <a:noFill/>
        <a:ln w="25400" cap="flat" cmpd="sng" algn="ctr">
          <a:solidFill>
            <a:srgbClr val="9BBB59"/>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277BF943-B2F8-4FF3-88E7-33978088C27F}">
      <dsp:nvSpPr>
        <dsp:cNvPr id="0" name=""/>
        <dsp:cNvSpPr/>
      </dsp:nvSpPr>
      <dsp:spPr>
        <a:xfrm>
          <a:off x="5507911" y="717691"/>
          <a:ext cx="348403" cy="851214"/>
        </a:xfrm>
        <a:custGeom>
          <a:avLst/>
          <a:gdLst/>
          <a:ahLst/>
          <a:cxnLst/>
          <a:rect l="0" t="0" r="0" b="0"/>
          <a:pathLst>
            <a:path>
              <a:moveTo>
                <a:pt x="496838" y="0"/>
              </a:moveTo>
              <a:lnTo>
                <a:pt x="496838" y="116332"/>
              </a:lnTo>
              <a:lnTo>
                <a:pt x="0" y="116332"/>
              </a:lnTo>
              <a:lnTo>
                <a:pt x="0" y="232664"/>
              </a:lnTo>
            </a:path>
          </a:pathLst>
        </a:custGeom>
        <a:noFill/>
        <a:ln w="9525" cap="flat" cmpd="sng" algn="ctr">
          <a:solidFill>
            <a:srgbClr val="9BBB59">
              <a:tint val="9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C1EE5D5C-3D05-40CE-BF19-2BB672446436}">
      <dsp:nvSpPr>
        <dsp:cNvPr id="0" name=""/>
        <dsp:cNvSpPr/>
      </dsp:nvSpPr>
      <dsp:spPr>
        <a:xfrm>
          <a:off x="1844167" y="717691"/>
          <a:ext cx="4012147" cy="302541"/>
        </a:xfrm>
        <a:custGeom>
          <a:avLst/>
          <a:gdLst/>
          <a:ahLst/>
          <a:cxnLst/>
          <a:rect l="0" t="0" r="0" b="0"/>
          <a:pathLst>
            <a:path>
              <a:moveTo>
                <a:pt x="2384357" y="0"/>
              </a:moveTo>
              <a:lnTo>
                <a:pt x="2384357" y="116332"/>
              </a:lnTo>
              <a:lnTo>
                <a:pt x="0" y="116332"/>
              </a:lnTo>
              <a:lnTo>
                <a:pt x="0" y="232664"/>
              </a:lnTo>
            </a:path>
          </a:pathLst>
        </a:custGeom>
        <a:noFill/>
        <a:ln w="25400" cap="flat" cmpd="sng" algn="ctr">
          <a:solidFill>
            <a:srgbClr val="9BBB59"/>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D9F7D4B7-69CF-4985-B3FC-B9355FA877F1}">
      <dsp:nvSpPr>
        <dsp:cNvPr id="0" name=""/>
        <dsp:cNvSpPr/>
      </dsp:nvSpPr>
      <dsp:spPr>
        <a:xfrm>
          <a:off x="3747975" y="1915"/>
          <a:ext cx="4216678" cy="715775"/>
        </a:xfrm>
        <a:prstGeom prst="rect">
          <a:avLst/>
        </a:prstGeom>
        <a:solidFill>
          <a:srgbClr val="9BBB59">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latin typeface="Calibri"/>
              <a:ea typeface="+mn-ea"/>
              <a:cs typeface="+mn-cs"/>
            </a:rPr>
            <a:t>Occupational shortages and skills gaps</a:t>
          </a:r>
        </a:p>
      </dsp:txBody>
      <dsp:txXfrm>
        <a:off x="3747975" y="1915"/>
        <a:ext cx="4216678" cy="715775"/>
      </dsp:txXfrm>
    </dsp:sp>
    <dsp:sp modelId="{779A5BFB-445A-4098-BDC5-8F6D745995B2}">
      <dsp:nvSpPr>
        <dsp:cNvPr id="0" name=""/>
        <dsp:cNvSpPr/>
      </dsp:nvSpPr>
      <dsp:spPr>
        <a:xfrm>
          <a:off x="0" y="1020232"/>
          <a:ext cx="3688335" cy="5823480"/>
        </a:xfrm>
        <a:prstGeom prst="rect">
          <a:avLst/>
        </a:prstGeom>
        <a:solidFill>
          <a:srgbClr val="F79646">
            <a:lumMod val="20000"/>
            <a:lumOff val="8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2"/>
            </a:solidFill>
            <a:latin typeface="Calibri"/>
            <a:ea typeface="+mn-ea"/>
            <a:cs typeface="+mn-cs"/>
          </a:endParaRPr>
        </a:p>
        <a:p>
          <a:pPr marL="0" lvl="0" indent="0" algn="ctr" defTabSz="400050">
            <a:lnSpc>
              <a:spcPct val="90000"/>
            </a:lnSpc>
            <a:spcBef>
              <a:spcPct val="0"/>
            </a:spcBef>
            <a:spcAft>
              <a:spcPct val="35000"/>
            </a:spcAft>
            <a:buNone/>
          </a:pPr>
          <a:endParaRPr lang="en-US" sz="1000" b="1" kern="1200" dirty="0">
            <a:solidFill>
              <a:schemeClr val="tx2"/>
            </a:solidFill>
            <a:latin typeface="Calibri"/>
            <a:ea typeface="+mn-ea"/>
            <a:cs typeface="+mn-cs"/>
          </a:endParaRPr>
        </a:p>
        <a:p>
          <a:pPr marL="0" lvl="0" indent="0" algn="ctr" defTabSz="400050">
            <a:lnSpc>
              <a:spcPct val="90000"/>
            </a:lnSpc>
            <a:spcBef>
              <a:spcPct val="0"/>
            </a:spcBef>
            <a:spcAft>
              <a:spcPct val="35000"/>
            </a:spcAft>
            <a:buNone/>
          </a:pPr>
          <a:r>
            <a:rPr lang="en-US" sz="1400" b="1" kern="1200" dirty="0">
              <a:solidFill>
                <a:schemeClr val="tx2"/>
              </a:solidFill>
              <a:latin typeface="Calibri"/>
              <a:ea typeface="+mn-ea"/>
              <a:cs typeface="+mn-cs"/>
            </a:rPr>
            <a:t>Occupational shortages and skills gaps</a:t>
          </a:r>
        </a:p>
        <a:p>
          <a:pPr marL="0" lvl="0" indent="0" algn="ctr" defTabSz="400050">
            <a:lnSpc>
              <a:spcPct val="90000"/>
            </a:lnSpc>
            <a:spcBef>
              <a:spcPct val="0"/>
            </a:spcBef>
            <a:spcAft>
              <a:spcPct val="35000"/>
            </a:spcAft>
            <a:buNone/>
          </a:pPr>
          <a:endParaRPr lang="en-ZA" sz="1400" b="0" kern="1200" dirty="0">
            <a:solidFill>
              <a:schemeClr val="tx2"/>
            </a:solidFill>
            <a:latin typeface="Calibri"/>
            <a:ea typeface="+mn-ea"/>
            <a:cs typeface="+mn-cs"/>
          </a:endParaRPr>
        </a:p>
        <a:p>
          <a:pPr marL="0" lvl="0" indent="0" algn="ctr" defTabSz="400050">
            <a:lnSpc>
              <a:spcPct val="90000"/>
            </a:lnSpc>
            <a:spcBef>
              <a:spcPct val="0"/>
            </a:spcBef>
            <a:spcAft>
              <a:spcPct val="35000"/>
            </a:spcAft>
            <a:buNone/>
          </a:pPr>
          <a:r>
            <a:rPr lang="en-US" sz="1400" b="0" kern="1200" dirty="0">
              <a:solidFill>
                <a:schemeClr val="tx2"/>
              </a:solidFill>
              <a:latin typeface="Calibri"/>
              <a:ea typeface="+mn-ea"/>
              <a:cs typeface="+mn-cs"/>
            </a:rPr>
            <a:t>What occupations are HARD-TO-FILL VACANCIES? (It takes longer than 12 months to fill the position)</a:t>
          </a:r>
        </a:p>
        <a:p>
          <a:pPr marL="0" lvl="0" indent="0" algn="ctr" defTabSz="400050">
            <a:lnSpc>
              <a:spcPct val="90000"/>
            </a:lnSpc>
            <a:spcBef>
              <a:spcPct val="0"/>
            </a:spcBef>
            <a:spcAft>
              <a:spcPct val="35000"/>
            </a:spcAft>
            <a:buNone/>
          </a:pPr>
          <a:endParaRPr lang="en-US" sz="1400" b="0" kern="1200" dirty="0">
            <a:solidFill>
              <a:schemeClr val="tx2"/>
            </a:solidFill>
            <a:latin typeface="Calibri"/>
            <a:ea typeface="+mn-ea"/>
            <a:cs typeface="+mn-cs"/>
          </a:endParaRPr>
        </a:p>
        <a:p>
          <a:pPr marL="0" lvl="0" indent="0" algn="ctr" defTabSz="400050">
            <a:lnSpc>
              <a:spcPct val="90000"/>
            </a:lnSpc>
            <a:spcBef>
              <a:spcPct val="0"/>
            </a:spcBef>
            <a:spcAft>
              <a:spcPct val="35000"/>
            </a:spcAft>
            <a:buNone/>
          </a:pPr>
          <a:r>
            <a:rPr lang="en-US" sz="1400" b="0" kern="1200" dirty="0">
              <a:solidFill>
                <a:schemeClr val="tx2"/>
              </a:solidFill>
              <a:latin typeface="Calibri"/>
              <a:ea typeface="+mn-ea"/>
              <a:cs typeface="+mn-cs"/>
            </a:rPr>
            <a:t>How many  of these occupations are HTFVs?</a:t>
          </a:r>
        </a:p>
        <a:p>
          <a:pPr marL="0" lvl="0" indent="0" algn="ctr" defTabSz="400050">
            <a:lnSpc>
              <a:spcPct val="90000"/>
            </a:lnSpc>
            <a:spcBef>
              <a:spcPct val="0"/>
            </a:spcBef>
            <a:spcAft>
              <a:spcPct val="35000"/>
            </a:spcAft>
            <a:buNone/>
          </a:pPr>
          <a:endParaRPr lang="en-US" sz="1400" b="0" kern="1200" dirty="0">
            <a:solidFill>
              <a:schemeClr val="tx2"/>
            </a:solidFill>
            <a:latin typeface="Calibri"/>
            <a:ea typeface="+mn-ea"/>
            <a:cs typeface="+mn-cs"/>
          </a:endParaRPr>
        </a:p>
        <a:p>
          <a:pPr marL="0" lvl="0" indent="0" algn="ctr" defTabSz="400050">
            <a:lnSpc>
              <a:spcPct val="90000"/>
            </a:lnSpc>
            <a:spcBef>
              <a:spcPct val="0"/>
            </a:spcBef>
            <a:spcAft>
              <a:spcPct val="35000"/>
            </a:spcAft>
            <a:buNone/>
          </a:pPr>
          <a:r>
            <a:rPr lang="en-US" sz="1400" b="0" kern="1200" dirty="0">
              <a:solidFill>
                <a:schemeClr val="tx2"/>
              </a:solidFill>
              <a:latin typeface="Calibri"/>
              <a:ea typeface="+mn-ea"/>
              <a:cs typeface="+mn-cs"/>
            </a:rPr>
            <a:t>Why are these occupations hard-to-fill? Reasons (are they skills-related HTFVs or non-skills related HTFVs?)</a:t>
          </a:r>
        </a:p>
        <a:p>
          <a:pPr marL="0" lvl="0" indent="0" algn="ctr" defTabSz="400050">
            <a:lnSpc>
              <a:spcPct val="90000"/>
            </a:lnSpc>
            <a:spcBef>
              <a:spcPct val="0"/>
            </a:spcBef>
            <a:spcAft>
              <a:spcPct val="35000"/>
            </a:spcAft>
            <a:buNone/>
          </a:pPr>
          <a:endParaRPr lang="en-US" sz="1400" b="0" kern="1200" dirty="0">
            <a:solidFill>
              <a:schemeClr val="tx2"/>
            </a:solidFill>
            <a:latin typeface="Calibri"/>
            <a:ea typeface="+mn-ea"/>
            <a:cs typeface="+mn-cs"/>
          </a:endParaRPr>
        </a:p>
        <a:p>
          <a:pPr marL="0" lvl="0" indent="0" algn="ctr" defTabSz="400050">
            <a:lnSpc>
              <a:spcPct val="90000"/>
            </a:lnSpc>
            <a:spcBef>
              <a:spcPct val="0"/>
            </a:spcBef>
            <a:spcAft>
              <a:spcPct val="35000"/>
            </a:spcAft>
            <a:buNone/>
          </a:pPr>
          <a:r>
            <a:rPr lang="en-US" sz="1400" b="0" kern="1200" dirty="0">
              <a:solidFill>
                <a:schemeClr val="tx2"/>
              </a:solidFill>
              <a:latin typeface="Calibri"/>
              <a:ea typeface="+mn-ea"/>
              <a:cs typeface="+mn-cs"/>
            </a:rPr>
            <a:t>What are the major SKILLS GAPS in your sector at the major occupational level?</a:t>
          </a:r>
        </a:p>
        <a:p>
          <a:pPr marL="0" lvl="0" indent="0" algn="ctr" defTabSz="400050">
            <a:lnSpc>
              <a:spcPct val="90000"/>
            </a:lnSpc>
            <a:spcBef>
              <a:spcPct val="0"/>
            </a:spcBef>
            <a:spcAft>
              <a:spcPct val="35000"/>
            </a:spcAft>
            <a:buNone/>
          </a:pPr>
          <a:endParaRPr lang="en-US" sz="1100" b="1" kern="1200" dirty="0">
            <a:solidFill>
              <a:schemeClr val="tx2"/>
            </a:solidFill>
            <a:latin typeface="Calibri"/>
            <a:ea typeface="+mn-ea"/>
            <a:cs typeface="+mn-cs"/>
          </a:endParaRPr>
        </a:p>
      </dsp:txBody>
      <dsp:txXfrm>
        <a:off x="0" y="1020232"/>
        <a:ext cx="3688335" cy="5823480"/>
      </dsp:txXfrm>
    </dsp:sp>
    <dsp:sp modelId="{16AF2883-D0F5-45AA-91C2-CC34D5BCF75E}">
      <dsp:nvSpPr>
        <dsp:cNvPr id="0" name=""/>
        <dsp:cNvSpPr/>
      </dsp:nvSpPr>
      <dsp:spPr>
        <a:xfrm>
          <a:off x="4156390" y="1568906"/>
          <a:ext cx="2703041" cy="3223066"/>
        </a:xfrm>
        <a:prstGeom prst="rect">
          <a:avLst/>
        </a:prstGeom>
        <a:solidFill>
          <a:srgbClr val="F79646">
            <a:lumMod val="20000"/>
            <a:lumOff val="8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solidFill>
              <a:latin typeface="Calibri"/>
              <a:ea typeface="+mn-ea"/>
              <a:cs typeface="+mn-cs"/>
            </a:rPr>
            <a:t>Extent and nature of Supply</a:t>
          </a:r>
        </a:p>
        <a:p>
          <a:pPr marL="0" lvl="0" indent="0" algn="ctr" defTabSz="622300">
            <a:lnSpc>
              <a:spcPct val="90000"/>
            </a:lnSpc>
            <a:spcBef>
              <a:spcPct val="0"/>
            </a:spcBef>
            <a:spcAft>
              <a:spcPct val="35000"/>
            </a:spcAft>
            <a:buNone/>
          </a:pPr>
          <a:r>
            <a:rPr lang="en-ZA" sz="1400" b="0" kern="1200" dirty="0">
              <a:solidFill>
                <a:schemeClr val="tx2"/>
              </a:solidFill>
              <a:latin typeface="Calibri"/>
              <a:ea typeface="+mn-ea"/>
              <a:cs typeface="+mn-cs"/>
            </a:rPr>
            <a:t>What is the extent of occupational </a:t>
          </a:r>
        </a:p>
        <a:p>
          <a:pPr marL="0" lvl="0" indent="0" algn="ctr" defTabSz="622300">
            <a:lnSpc>
              <a:spcPct val="90000"/>
            </a:lnSpc>
            <a:spcBef>
              <a:spcPct val="0"/>
            </a:spcBef>
            <a:spcAft>
              <a:spcPct val="35000"/>
            </a:spcAft>
            <a:buNone/>
          </a:pPr>
          <a:r>
            <a:rPr lang="en-ZA" sz="1400" b="0" kern="1200" dirty="0">
              <a:solidFill>
                <a:schemeClr val="tx2"/>
              </a:solidFill>
              <a:latin typeface="Calibri"/>
              <a:ea typeface="+mn-ea"/>
              <a:cs typeface="+mn-cs"/>
            </a:rPr>
            <a:t> supply in the sector?</a:t>
          </a:r>
        </a:p>
        <a:p>
          <a:pPr marL="0" lvl="0" indent="0" algn="ctr" defTabSz="622300">
            <a:lnSpc>
              <a:spcPct val="90000"/>
            </a:lnSpc>
            <a:spcBef>
              <a:spcPct val="0"/>
            </a:spcBef>
            <a:spcAft>
              <a:spcPct val="35000"/>
            </a:spcAft>
            <a:buNone/>
          </a:pPr>
          <a:r>
            <a:rPr lang="en-ZA" sz="1400" kern="1200" dirty="0">
              <a:solidFill>
                <a:schemeClr val="tx2"/>
              </a:solidFill>
              <a:latin typeface="Calibri"/>
              <a:ea typeface="+mn-ea"/>
              <a:cs typeface="+mn-cs"/>
            </a:rPr>
            <a:t>What is the state of education and training provision?</a:t>
          </a:r>
        </a:p>
        <a:p>
          <a:pPr marL="0" lvl="0" indent="0" algn="ctr" defTabSz="622300">
            <a:lnSpc>
              <a:spcPct val="90000"/>
            </a:lnSpc>
            <a:spcBef>
              <a:spcPct val="0"/>
            </a:spcBef>
            <a:spcAft>
              <a:spcPct val="35000"/>
            </a:spcAft>
            <a:buNone/>
          </a:pPr>
          <a:r>
            <a:rPr lang="en-ZA" sz="1400" kern="1200" dirty="0">
              <a:solidFill>
                <a:schemeClr val="tx2"/>
              </a:solidFill>
              <a:latin typeface="Calibri"/>
              <a:ea typeface="+mn-ea"/>
              <a:cs typeface="+mn-cs"/>
            </a:rPr>
            <a:t>What supply problems are firms experiencing</a:t>
          </a:r>
          <a:r>
            <a:rPr lang="en-ZA" sz="1200" kern="1200" dirty="0">
              <a:solidFill>
                <a:schemeClr val="tx2"/>
              </a:solidFill>
              <a:latin typeface="Calibri"/>
              <a:ea typeface="+mn-ea"/>
              <a:cs typeface="+mn-cs"/>
            </a:rPr>
            <a:t>?</a:t>
          </a:r>
          <a:endParaRPr lang="en-US" sz="1200" b="1" kern="1200" dirty="0">
            <a:solidFill>
              <a:schemeClr val="tx2"/>
            </a:solidFill>
            <a:latin typeface="Calibri"/>
            <a:ea typeface="+mn-ea"/>
            <a:cs typeface="+mn-cs"/>
          </a:endParaRPr>
        </a:p>
      </dsp:txBody>
      <dsp:txXfrm>
        <a:off x="4156390" y="1568906"/>
        <a:ext cx="2703041" cy="3223066"/>
      </dsp:txXfrm>
    </dsp:sp>
    <dsp:sp modelId="{F32A2D66-2648-404D-B338-877E5B437B99}">
      <dsp:nvSpPr>
        <dsp:cNvPr id="0" name=""/>
        <dsp:cNvSpPr/>
      </dsp:nvSpPr>
      <dsp:spPr>
        <a:xfrm>
          <a:off x="7686210" y="1047749"/>
          <a:ext cx="3702636" cy="4500361"/>
        </a:xfrm>
        <a:prstGeom prst="rect">
          <a:avLst/>
        </a:prstGeom>
        <a:solidFill>
          <a:schemeClr val="accent2">
            <a:lumMod val="20000"/>
            <a:lumOff val="80000"/>
          </a:schemeClr>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 tIns="5715" rIns="5715" bIns="5715" numCol="1" spcCol="1270" anchor="t" anchorCtr="0">
          <a:noAutofit/>
        </a:bodyPr>
        <a:lstStyle/>
        <a:p>
          <a:pPr marL="0" lvl="0" indent="0" algn="ctr" defTabSz="400050">
            <a:lnSpc>
              <a:spcPct val="90000"/>
            </a:lnSpc>
            <a:spcBef>
              <a:spcPct val="0"/>
            </a:spcBef>
            <a:spcAft>
              <a:spcPct val="35000"/>
            </a:spcAft>
            <a:buNone/>
          </a:pPr>
          <a:endParaRPr lang="en-US" sz="900" kern="1200" dirty="0">
            <a:solidFill>
              <a:schemeClr val="tx2"/>
            </a:solidFill>
            <a:latin typeface="Calibri"/>
            <a:ea typeface="+mn-ea"/>
            <a:cs typeface="+mn-cs"/>
          </a:endParaRPr>
        </a:p>
        <a:p>
          <a:pPr marL="0" lvl="0" indent="0" algn="ctr" defTabSz="400050">
            <a:lnSpc>
              <a:spcPct val="90000"/>
            </a:lnSpc>
            <a:spcBef>
              <a:spcPct val="0"/>
            </a:spcBef>
            <a:spcAft>
              <a:spcPct val="35000"/>
            </a:spcAft>
            <a:buNone/>
          </a:pPr>
          <a:r>
            <a:rPr lang="en-US" sz="1400" b="1" kern="1200" dirty="0">
              <a:solidFill>
                <a:schemeClr val="tx2"/>
              </a:solidFill>
              <a:latin typeface="Calibri"/>
              <a:ea typeface="+mn-ea"/>
              <a:cs typeface="+mn-cs"/>
            </a:rPr>
            <a:t>SPOI/PIVOTAL list</a:t>
          </a:r>
        </a:p>
        <a:p>
          <a:pPr marL="0" lvl="0" indent="0" algn="ctr" defTabSz="400050">
            <a:lnSpc>
              <a:spcPct val="90000"/>
            </a:lnSpc>
            <a:spcBef>
              <a:spcPct val="0"/>
            </a:spcBef>
            <a:spcAft>
              <a:spcPct val="35000"/>
            </a:spcAft>
            <a:buNone/>
          </a:pPr>
          <a:r>
            <a:rPr lang="en-US" sz="1400" kern="1200" dirty="0">
              <a:solidFill>
                <a:schemeClr val="tx2"/>
              </a:solidFill>
              <a:latin typeface="Calibri"/>
              <a:ea typeface="+mn-ea"/>
              <a:cs typeface="+mn-cs"/>
            </a:rPr>
            <a:t>What methods did the SETA employ in identifying occupations in the SPOI/PIVOTAL list? (a small summary of the methodology)</a:t>
          </a:r>
        </a:p>
        <a:p>
          <a:pPr marL="0" lvl="0" indent="0" algn="ctr" defTabSz="400050">
            <a:lnSpc>
              <a:spcPct val="90000"/>
            </a:lnSpc>
            <a:spcBef>
              <a:spcPct val="0"/>
            </a:spcBef>
            <a:spcAft>
              <a:spcPct val="35000"/>
            </a:spcAft>
            <a:buNone/>
          </a:pPr>
          <a:r>
            <a:rPr lang="en-US" sz="1400" kern="1200" dirty="0">
              <a:solidFill>
                <a:schemeClr val="tx2"/>
              </a:solidFill>
              <a:latin typeface="Calibri"/>
              <a:ea typeface="+mn-ea"/>
              <a:cs typeface="+mn-cs"/>
            </a:rPr>
            <a:t>What informed the interventions indicated in the SETA /SPOI/PIVOTAL list? </a:t>
          </a:r>
        </a:p>
        <a:p>
          <a:pPr marL="0" lvl="0" indent="0" algn="ctr" defTabSz="400050">
            <a:lnSpc>
              <a:spcPct val="90000"/>
            </a:lnSpc>
            <a:spcBef>
              <a:spcPct val="0"/>
            </a:spcBef>
            <a:spcAft>
              <a:spcPct val="35000"/>
            </a:spcAft>
            <a:buNone/>
          </a:pPr>
          <a:r>
            <a:rPr lang="en-US" sz="1400" kern="1200" dirty="0">
              <a:solidFill>
                <a:schemeClr val="tx2"/>
              </a:solidFill>
              <a:latin typeface="Calibri"/>
              <a:ea typeface="+mn-ea"/>
              <a:cs typeface="+mn-cs"/>
            </a:rPr>
            <a:t>What are the envisaged outcomes from the identified interventions? </a:t>
          </a:r>
        </a:p>
        <a:p>
          <a:pPr marL="0" lvl="0" indent="0" algn="ctr" defTabSz="400050">
            <a:lnSpc>
              <a:spcPct val="90000"/>
            </a:lnSpc>
            <a:spcBef>
              <a:spcPct val="0"/>
            </a:spcBef>
            <a:spcAft>
              <a:spcPct val="35000"/>
            </a:spcAft>
            <a:buNone/>
          </a:pPr>
          <a:r>
            <a:rPr lang="en-US" sz="1400" kern="1200" dirty="0">
              <a:solidFill>
                <a:schemeClr val="tx2"/>
              </a:solidFill>
              <a:latin typeface="Calibri"/>
              <a:ea typeface="+mn-ea"/>
              <a:cs typeface="+mn-cs"/>
            </a:rPr>
            <a:t>What consultative processes did the SETA use to arrive at the occupations identified in the SPOI/PIVOTAL list? </a:t>
          </a:r>
        </a:p>
        <a:p>
          <a:pPr marL="0" lvl="0" indent="0" algn="ctr" defTabSz="400050">
            <a:lnSpc>
              <a:spcPct val="90000"/>
            </a:lnSpc>
            <a:spcBef>
              <a:spcPct val="0"/>
            </a:spcBef>
            <a:spcAft>
              <a:spcPct val="35000"/>
            </a:spcAft>
            <a:buNone/>
          </a:pPr>
          <a:r>
            <a:rPr lang="en-US" sz="1400" kern="1200" dirty="0">
              <a:solidFill>
                <a:schemeClr val="tx2"/>
              </a:solidFill>
              <a:latin typeface="Calibri"/>
              <a:ea typeface="+mn-ea"/>
              <a:cs typeface="+mn-cs"/>
            </a:rPr>
            <a:t>What are the main findings that informed the PSPOI/IVOTAL list? </a:t>
          </a:r>
        </a:p>
        <a:p>
          <a:pPr marL="0" lvl="0" indent="0" algn="ctr" defTabSz="400050">
            <a:lnSpc>
              <a:spcPct val="90000"/>
            </a:lnSpc>
            <a:spcBef>
              <a:spcPct val="0"/>
            </a:spcBef>
            <a:spcAft>
              <a:spcPct val="35000"/>
            </a:spcAft>
            <a:buNone/>
          </a:pPr>
          <a:r>
            <a:rPr lang="en-US" sz="1400" kern="1200" dirty="0">
              <a:solidFill>
                <a:schemeClr val="tx2"/>
              </a:solidFill>
              <a:latin typeface="Calibri"/>
              <a:ea typeface="+mn-ea"/>
              <a:cs typeface="+mn-cs"/>
            </a:rPr>
            <a:t>What informed the quantities indicated in the SETA SPOI/PIVOTAL list? </a:t>
          </a:r>
        </a:p>
        <a:p>
          <a:pPr marL="0" lvl="0" indent="0" algn="ctr" defTabSz="400050">
            <a:lnSpc>
              <a:spcPct val="90000"/>
            </a:lnSpc>
            <a:spcBef>
              <a:spcPct val="0"/>
            </a:spcBef>
            <a:spcAft>
              <a:spcPct val="35000"/>
            </a:spcAft>
            <a:buNone/>
          </a:pPr>
          <a:r>
            <a:rPr lang="en-US" sz="1400" kern="1200" dirty="0">
              <a:solidFill>
                <a:schemeClr val="tx2"/>
              </a:solidFill>
              <a:latin typeface="Calibri"/>
              <a:ea typeface="+mn-ea"/>
              <a:cs typeface="+mn-cs"/>
            </a:rPr>
            <a:t>Is the SETA SPOI/PIVOTAL list ranked, in order of priority? If so, what informed the ranking of occupations indicated in the SETA SPOI/PIVOTAL list? </a:t>
          </a:r>
          <a:endParaRPr lang="en-US" sz="1200" kern="1200" dirty="0">
            <a:solidFill>
              <a:schemeClr val="tx2"/>
            </a:solidFill>
            <a:latin typeface="Calibri"/>
            <a:ea typeface="+mn-ea"/>
            <a:cs typeface="+mn-cs"/>
          </a:endParaRPr>
        </a:p>
      </dsp:txBody>
      <dsp:txXfrm>
        <a:off x="7686210" y="1047749"/>
        <a:ext cx="3702636" cy="4500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3544D-689B-4232-91AA-5F3ADC873114}">
      <dsp:nvSpPr>
        <dsp:cNvPr id="0" name=""/>
        <dsp:cNvSpPr/>
      </dsp:nvSpPr>
      <dsp:spPr>
        <a:xfrm>
          <a:off x="3601838" y="500715"/>
          <a:ext cx="3713528" cy="3713528"/>
        </a:xfrm>
        <a:prstGeom prst="blockArc">
          <a:avLst>
            <a:gd name="adj1" fmla="val 10800000"/>
            <a:gd name="adj2" fmla="val 16200000"/>
            <a:gd name="adj3" fmla="val 4637"/>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B2F0FE-5C61-4927-A24A-A10C0949273A}">
      <dsp:nvSpPr>
        <dsp:cNvPr id="0" name=""/>
        <dsp:cNvSpPr/>
      </dsp:nvSpPr>
      <dsp:spPr>
        <a:xfrm>
          <a:off x="3601838" y="500715"/>
          <a:ext cx="3713528" cy="3713528"/>
        </a:xfrm>
        <a:prstGeom prst="blockArc">
          <a:avLst>
            <a:gd name="adj1" fmla="val 5400000"/>
            <a:gd name="adj2" fmla="val 10800000"/>
            <a:gd name="adj3" fmla="val 4637"/>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1AD8BB-D3D4-4DA0-B2E8-11517B93CB83}">
      <dsp:nvSpPr>
        <dsp:cNvPr id="0" name=""/>
        <dsp:cNvSpPr/>
      </dsp:nvSpPr>
      <dsp:spPr>
        <a:xfrm>
          <a:off x="3601838" y="500715"/>
          <a:ext cx="3713528" cy="3713528"/>
        </a:xfrm>
        <a:prstGeom prst="blockArc">
          <a:avLst>
            <a:gd name="adj1" fmla="val 0"/>
            <a:gd name="adj2" fmla="val 5400000"/>
            <a:gd name="adj3" fmla="val 4637"/>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44074-25BA-4F78-BE10-399C50E4E137}">
      <dsp:nvSpPr>
        <dsp:cNvPr id="0" name=""/>
        <dsp:cNvSpPr/>
      </dsp:nvSpPr>
      <dsp:spPr>
        <a:xfrm>
          <a:off x="3601838" y="500715"/>
          <a:ext cx="3713528" cy="3713528"/>
        </a:xfrm>
        <a:prstGeom prst="blockArc">
          <a:avLst>
            <a:gd name="adj1" fmla="val 16200000"/>
            <a:gd name="adj2" fmla="val 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FC153A-C6B8-4E5F-A1F0-DE8D413FCED3}">
      <dsp:nvSpPr>
        <dsp:cNvPr id="0" name=""/>
        <dsp:cNvSpPr/>
      </dsp:nvSpPr>
      <dsp:spPr>
        <a:xfrm>
          <a:off x="4604475" y="1503352"/>
          <a:ext cx="1708254" cy="1708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SETA PIVOTAL SKILLS LIST</a:t>
          </a:r>
        </a:p>
      </dsp:txBody>
      <dsp:txXfrm>
        <a:off x="4854643" y="1753520"/>
        <a:ext cx="1207918" cy="1207918"/>
      </dsp:txXfrm>
    </dsp:sp>
    <dsp:sp modelId="{024C7DFE-C88A-4134-BD65-E599848BCF6A}">
      <dsp:nvSpPr>
        <dsp:cNvPr id="0" name=""/>
        <dsp:cNvSpPr/>
      </dsp:nvSpPr>
      <dsp:spPr>
        <a:xfrm>
          <a:off x="4641527" y="-183819"/>
          <a:ext cx="1634150" cy="14551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WSP/ATR received by SETAs and analysed</a:t>
          </a:r>
        </a:p>
      </dsp:txBody>
      <dsp:txXfrm>
        <a:off x="4880843" y="29285"/>
        <a:ext cx="1155518" cy="1028958"/>
      </dsp:txXfrm>
    </dsp:sp>
    <dsp:sp modelId="{D8CE7C9C-0E92-4222-B711-3728CB73C617}">
      <dsp:nvSpPr>
        <dsp:cNvPr id="0" name=""/>
        <dsp:cNvSpPr/>
      </dsp:nvSpPr>
      <dsp:spPr>
        <a:xfrm>
          <a:off x="6509657" y="1597491"/>
          <a:ext cx="1525322" cy="1519977"/>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Labour market information analysed </a:t>
          </a:r>
        </a:p>
      </dsp:txBody>
      <dsp:txXfrm>
        <a:off x="6733035" y="1820086"/>
        <a:ext cx="1078566" cy="1074787"/>
      </dsp:txXfrm>
    </dsp:sp>
    <dsp:sp modelId="{F6AA7137-002A-4656-8433-C640FB59D6E0}">
      <dsp:nvSpPr>
        <dsp:cNvPr id="0" name=""/>
        <dsp:cNvSpPr/>
      </dsp:nvSpPr>
      <dsp:spPr>
        <a:xfrm>
          <a:off x="4689358" y="3333427"/>
          <a:ext cx="1538488" cy="1675536"/>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Demand for skills analysed</a:t>
          </a:r>
        </a:p>
      </dsp:txBody>
      <dsp:txXfrm>
        <a:off x="4914664" y="3578804"/>
        <a:ext cx="1087876" cy="1184782"/>
      </dsp:txXfrm>
    </dsp:sp>
    <dsp:sp modelId="{C0AA6CE7-1715-4EA6-A214-C01AA4D5F91C}">
      <dsp:nvSpPr>
        <dsp:cNvPr id="0" name=""/>
        <dsp:cNvSpPr/>
      </dsp:nvSpPr>
      <dsp:spPr>
        <a:xfrm>
          <a:off x="2914959" y="1597491"/>
          <a:ext cx="1459854" cy="1519977"/>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Occupation in high demand list compiled and a PIVOTAL list produced</a:t>
          </a:r>
        </a:p>
      </dsp:txBody>
      <dsp:txXfrm>
        <a:off x="3128750" y="1820086"/>
        <a:ext cx="1032272" cy="107478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72088"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891338" y="0"/>
            <a:ext cx="5272087" cy="344488"/>
          </a:xfrm>
          <a:prstGeom prst="rect">
            <a:avLst/>
          </a:prstGeom>
        </p:spPr>
        <p:txBody>
          <a:bodyPr vert="horz" lIns="91440" tIns="45720" rIns="91440" bIns="45720" rtlCol="0"/>
          <a:lstStyle>
            <a:lvl1pPr algn="r">
              <a:defRPr sz="1200"/>
            </a:lvl1pPr>
          </a:lstStyle>
          <a:p>
            <a:fld id="{7800417B-EC00-6A40-AAC6-5B46C2CEFA8E}" type="datetimeFigureOut">
              <a:rPr lang="en-GB" smtClean="0"/>
              <a:t>23/01/2023</a:t>
            </a:fld>
            <a:endParaRPr lang="en-GB"/>
          </a:p>
        </p:txBody>
      </p:sp>
      <p:sp>
        <p:nvSpPr>
          <p:cNvPr id="4" name="Slide Image Placeholder 3"/>
          <p:cNvSpPr>
            <a:spLocks noGrp="1" noRot="1" noChangeAspect="1"/>
          </p:cNvSpPr>
          <p:nvPr>
            <p:ph type="sldImg" idx="2"/>
          </p:nvPr>
        </p:nvSpPr>
        <p:spPr>
          <a:xfrm>
            <a:off x="4030663" y="857250"/>
            <a:ext cx="41052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6025" y="3300413"/>
            <a:ext cx="973455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5272088"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891338" y="6513513"/>
            <a:ext cx="5272087" cy="344487"/>
          </a:xfrm>
          <a:prstGeom prst="rect">
            <a:avLst/>
          </a:prstGeom>
        </p:spPr>
        <p:txBody>
          <a:bodyPr vert="horz" lIns="91440" tIns="45720" rIns="91440" bIns="45720" rtlCol="0" anchor="b"/>
          <a:lstStyle>
            <a:lvl1pPr algn="r">
              <a:defRPr sz="1200"/>
            </a:lvl1pPr>
          </a:lstStyle>
          <a:p>
            <a:fld id="{F168C430-1BBC-5043-A90C-94616CE2AF8D}" type="slidenum">
              <a:rPr lang="en-GB" smtClean="0"/>
              <a:t>‹#›</a:t>
            </a:fld>
            <a:endParaRPr lang="en-GB"/>
          </a:p>
        </p:txBody>
      </p:sp>
    </p:spTree>
    <p:extLst>
      <p:ext uri="{BB962C8B-B14F-4D97-AF65-F5344CB8AC3E}">
        <p14:creationId xmlns:p14="http://schemas.microsoft.com/office/powerpoint/2010/main" val="304378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2971" y="2125980"/>
            <a:ext cx="1034700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5942" y="3840480"/>
            <a:ext cx="852106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46528" y="624845"/>
            <a:ext cx="11544299" cy="369332"/>
          </a:xfrm>
          <a:prstGeom prst="rect">
            <a:avLst/>
          </a:prstGeom>
        </p:spPr>
        <p:txBody>
          <a:bodyPr lIns="0" tIns="0" rIns="0" bIns="0"/>
          <a:lstStyle>
            <a:lvl1pPr>
              <a:defRPr sz="2400" b="1" i="0">
                <a:solidFill>
                  <a:schemeClr val="bg1"/>
                </a:solidFill>
                <a:latin typeface="Open Sans"/>
                <a:cs typeface="Open Sans"/>
              </a:defRPr>
            </a:lvl1pPr>
          </a:lstStyle>
          <a:p>
            <a:endParaRPr dirty="0"/>
          </a:p>
        </p:txBody>
      </p:sp>
      <p:sp>
        <p:nvSpPr>
          <p:cNvPr id="3" name="Holder 3"/>
          <p:cNvSpPr>
            <a:spLocks noGrp="1"/>
          </p:cNvSpPr>
          <p:nvPr>
            <p:ph type="body" idx="1"/>
          </p:nvPr>
        </p:nvSpPr>
        <p:spPr>
          <a:xfrm>
            <a:off x="450850" y="1781549"/>
            <a:ext cx="11273155" cy="4664075"/>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46528" y="624845"/>
            <a:ext cx="11544299" cy="307777"/>
          </a:xfrm>
          <a:prstGeom prst="rect">
            <a:avLst/>
          </a:prstGeom>
        </p:spPr>
        <p:txBody>
          <a:bodyPr lIns="0" tIns="0" rIns="0" bIns="0"/>
          <a:lstStyle>
            <a:lvl1pPr>
              <a:defRPr sz="2000" b="1" i="0">
                <a:solidFill>
                  <a:schemeClr val="bg1"/>
                </a:solidFill>
                <a:latin typeface="Open Sans"/>
                <a:cs typeface="Open Sans"/>
              </a:defRPr>
            </a:lvl1pPr>
          </a:lstStyle>
          <a:p>
            <a:endParaRPr/>
          </a:p>
        </p:txBody>
      </p:sp>
      <p:sp>
        <p:nvSpPr>
          <p:cNvPr id="3" name="Holder 3"/>
          <p:cNvSpPr>
            <a:spLocks noGrp="1"/>
          </p:cNvSpPr>
          <p:nvPr>
            <p:ph sz="half" idx="2"/>
          </p:nvPr>
        </p:nvSpPr>
        <p:spPr>
          <a:xfrm>
            <a:off x="608647" y="1577340"/>
            <a:ext cx="5295233"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69069" y="1577340"/>
            <a:ext cx="5295233"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7" name="Holder 7"/>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4CC4EC07-EAB1-B94B-B99C-8AC2E793C865}"/>
              </a:ext>
            </a:extLst>
          </p:cNvPr>
          <p:cNvPicPr/>
          <p:nvPr/>
        </p:nvPicPr>
        <p:blipFill>
          <a:blip r:embed="rId2" cstate="print"/>
          <a:stretch>
            <a:fillRect/>
          </a:stretch>
        </p:blipFill>
        <p:spPr>
          <a:xfrm>
            <a:off x="-1396" y="-11050"/>
            <a:ext cx="12167996" cy="6869050"/>
          </a:xfrm>
          <a:prstGeom prst="rect">
            <a:avLst/>
          </a:prstGeom>
        </p:spPr>
      </p:pic>
      <p:pic>
        <p:nvPicPr>
          <p:cNvPr id="4" name="object 4">
            <a:extLst>
              <a:ext uri="{FF2B5EF4-FFF2-40B4-BE49-F238E27FC236}">
                <a16:creationId xmlns:a16="http://schemas.microsoft.com/office/drawing/2014/main" id="{FD4DA345-0BFB-2E4A-A606-8405234B2A28}"/>
              </a:ext>
            </a:extLst>
          </p:cNvPr>
          <p:cNvPicPr/>
          <p:nvPr/>
        </p:nvPicPr>
        <p:blipFill>
          <a:blip r:embed="rId3" cstate="print"/>
          <a:stretch>
            <a:fillRect/>
          </a:stretch>
        </p:blipFill>
        <p:spPr>
          <a:xfrm>
            <a:off x="368300" y="303260"/>
            <a:ext cx="11544300" cy="61737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38803" y="6377940"/>
            <a:ext cx="3895344"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8647" y="6377940"/>
            <a:ext cx="2799778"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4" name="Holder 4"/>
          <p:cNvSpPr>
            <a:spLocks noGrp="1"/>
          </p:cNvSpPr>
          <p:nvPr>
            <p:ph type="sldNum" sz="quarter" idx="7"/>
          </p:nvPr>
        </p:nvSpPr>
        <p:spPr>
          <a:xfrm>
            <a:off x="8764524" y="6377940"/>
            <a:ext cx="2799778"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F7269797-B73E-9C4D-876F-A2C0A80F30C8}"/>
              </a:ext>
            </a:extLst>
          </p:cNvPr>
          <p:cNvSpPr/>
          <p:nvPr userDrawn="1"/>
        </p:nvSpPr>
        <p:spPr>
          <a:xfrm>
            <a:off x="346528" y="313316"/>
            <a:ext cx="11544300" cy="6140824"/>
          </a:xfrm>
          <a:custGeom>
            <a:avLst/>
            <a:gdLst/>
            <a:ahLst/>
            <a:cxnLst/>
            <a:rect l="l" t="t" r="r" b="b"/>
            <a:pathLst>
              <a:path w="11808460" h="6498590">
                <a:moveTo>
                  <a:pt x="11808002" y="0"/>
                </a:moveTo>
                <a:lnTo>
                  <a:pt x="0" y="0"/>
                </a:lnTo>
                <a:lnTo>
                  <a:pt x="0" y="6498005"/>
                </a:lnTo>
                <a:lnTo>
                  <a:pt x="11808002" y="6498005"/>
                </a:lnTo>
                <a:lnTo>
                  <a:pt x="11808002" y="0"/>
                </a:lnTo>
                <a:close/>
              </a:path>
            </a:pathLst>
          </a:custGeom>
          <a:solidFill>
            <a:srgbClr val="F8F8F8"/>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a:defRPr sz="280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cid:ii_14f56655dbadd71b"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mailto:thulaniM@fpmseta.org.za" TargetMode="External"/><Relationship Id="rId3" Type="http://schemas.openxmlformats.org/officeDocument/2006/relationships/hyperlink" Target="mailto:PearlN@fpmseta.org.za" TargetMode="External"/><Relationship Id="rId7" Type="http://schemas.openxmlformats.org/officeDocument/2006/relationships/hyperlink" Target="mailto:xoliswaR@fpmseta.org.za" TargetMode="Externa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mailto:sbahleN@fpmseta.org.za" TargetMode="External"/><Relationship Id="rId5" Type="http://schemas.openxmlformats.org/officeDocument/2006/relationships/hyperlink" Target="mailto:sylviat@fpmseta.org.za" TargetMode="External"/><Relationship Id="rId4" Type="http://schemas.openxmlformats.org/officeDocument/2006/relationships/hyperlink" Target="mailto:HelvyM@fpmseta.org.z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cid:image004.png@01D83E98.20F9E9F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OFO%20VERSION%202021.xlsx"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ofomapping.co.za/"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A3FE97-4C76-BC46-9884-2C8907389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62" b="10641"/>
          <a:stretch/>
        </p:blipFill>
        <p:spPr>
          <a:xfrm>
            <a:off x="0" y="-76200"/>
            <a:ext cx="12166600" cy="6934200"/>
          </a:xfrm>
          <a:prstGeom prst="rect">
            <a:avLst/>
          </a:prstGeom>
        </p:spPr>
      </p:pic>
      <p:sp>
        <p:nvSpPr>
          <p:cNvPr id="6" name="TextBox 5">
            <a:extLst>
              <a:ext uri="{FF2B5EF4-FFF2-40B4-BE49-F238E27FC236}">
                <a16:creationId xmlns:a16="http://schemas.microsoft.com/office/drawing/2014/main" id="{00680135-4DFE-5F4B-ADF0-EACD76DD2212}"/>
              </a:ext>
            </a:extLst>
          </p:cNvPr>
          <p:cNvSpPr txBox="1"/>
          <p:nvPr/>
        </p:nvSpPr>
        <p:spPr>
          <a:xfrm>
            <a:off x="1358900" y="304800"/>
            <a:ext cx="10287000" cy="2062103"/>
          </a:xfrm>
          <a:prstGeom prst="rect">
            <a:avLst/>
          </a:prstGeom>
          <a:noFill/>
        </p:spPr>
        <p:txBody>
          <a:bodyPr wrap="square">
            <a:spAutoFit/>
          </a:bodyPr>
          <a:lstStyle/>
          <a:p>
            <a:r>
              <a:rPr lang="en-ZA" sz="3200" b="1" dirty="0">
                <a:solidFill>
                  <a:schemeClr val="bg1"/>
                </a:solidFill>
                <a:effectLst/>
                <a:latin typeface="Helvetica Neue" panose="02000503000000020004" pitchFamily="2" charset="0"/>
              </a:rPr>
              <a:t>FP&amp;M SETA MANDATORY AND DISCRETIONARY </a:t>
            </a:r>
            <a:br>
              <a:rPr lang="en-ZA" sz="3200" b="1" dirty="0">
                <a:solidFill>
                  <a:schemeClr val="bg1"/>
                </a:solidFill>
                <a:effectLst/>
                <a:latin typeface="Helvetica Neue" panose="02000503000000020004" pitchFamily="2" charset="0"/>
              </a:rPr>
            </a:br>
            <a:r>
              <a:rPr lang="en-ZA" sz="3200" b="1" dirty="0">
                <a:solidFill>
                  <a:schemeClr val="bg1"/>
                </a:solidFill>
                <a:effectLst/>
                <a:latin typeface="Helvetica Neue" panose="02000503000000020004" pitchFamily="2" charset="0"/>
              </a:rPr>
              <a:t>GRANT WORKSHOPS 2023/24</a:t>
            </a:r>
          </a:p>
          <a:p>
            <a:r>
              <a:rPr lang="en-ZA" sz="3200" b="1" dirty="0">
                <a:solidFill>
                  <a:schemeClr val="bg1"/>
                </a:solidFill>
                <a:effectLst/>
                <a:latin typeface="Avant Garde" pitchFamily="2" charset="0"/>
              </a:rPr>
              <a:t>MG-SKILLS PLANNING</a:t>
            </a:r>
            <a:endParaRPr lang="en-ZA" sz="3200" b="1" dirty="0">
              <a:solidFill>
                <a:schemeClr val="bg1"/>
              </a:solidFill>
              <a:effectLst/>
              <a:latin typeface="Helvetica Neue" panose="02000503000000020004" pitchFamily="2" charset="0"/>
            </a:endParaRPr>
          </a:p>
          <a:p>
            <a:pPr algn="r"/>
            <a:endParaRPr lang="en-ZA" sz="3200" dirty="0">
              <a:solidFill>
                <a:schemeClr val="bg1"/>
              </a:solidFill>
              <a:effectLst/>
              <a:latin typeface="Helvetica Neue" panose="0200050300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3EC18153-9C5E-BF3F-CFCB-DD9E19BE5B90}"/>
              </a:ext>
            </a:extLst>
          </p:cNvPr>
          <p:cNvSpPr txBox="1">
            <a:spLocks/>
          </p:cNvSpPr>
          <p:nvPr/>
        </p:nvSpPr>
        <p:spPr>
          <a:xfrm>
            <a:off x="346528" y="381000"/>
            <a:ext cx="11544299" cy="613177"/>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ea typeface="Calibri" panose="020F0502020204030204" pitchFamily="34" charset="0"/>
                <a:cs typeface="+mn-cs"/>
              </a:rPr>
              <a:t>WORKPLACE SKILLS PLANNING</a:t>
            </a:r>
          </a:p>
        </p:txBody>
      </p:sp>
      <p:sp>
        <p:nvSpPr>
          <p:cNvPr id="3" name="Content Placeholder 2">
            <a:extLst>
              <a:ext uri="{FF2B5EF4-FFF2-40B4-BE49-F238E27FC236}">
                <a16:creationId xmlns:a16="http://schemas.microsoft.com/office/drawing/2014/main" id="{12CAB929-B4FA-093C-DD17-AC6BC722EA7A}"/>
              </a:ext>
            </a:extLst>
          </p:cNvPr>
          <p:cNvSpPr txBox="1">
            <a:spLocks/>
          </p:cNvSpPr>
          <p:nvPr/>
        </p:nvSpPr>
        <p:spPr>
          <a:xfrm>
            <a:off x="977900" y="1133207"/>
            <a:ext cx="10058400" cy="4591586"/>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defRPr/>
            </a:pPr>
            <a:r>
              <a:rPr lang="en-US" sz="2395" kern="0" dirty="0">
                <a:solidFill>
                  <a:schemeClr val="tx2"/>
                </a:solidFill>
                <a:ea typeface="ＭＳ Ｐゴシック" panose="020B0600070205080204" pitchFamily="34" charset="-128"/>
              </a:rPr>
              <a:t>ATR and/or Pivotal Report must reflect all training conducted</a:t>
            </a:r>
          </a:p>
          <a:p>
            <a:pPr lvl="1">
              <a:lnSpc>
                <a:spcPct val="90000"/>
              </a:lnSpc>
              <a:defRPr/>
            </a:pPr>
            <a:endParaRPr lang="en-US" kern="0" dirty="0">
              <a:solidFill>
                <a:schemeClr val="accent3">
                  <a:lumMod val="75000"/>
                </a:schemeClr>
              </a:solidFill>
              <a:ea typeface="ＭＳ Ｐゴシック" panose="020B0600070205080204" pitchFamily="34" charset="-128"/>
            </a:endParaRPr>
          </a:p>
          <a:p>
            <a:pPr lvl="1">
              <a:lnSpc>
                <a:spcPct val="90000"/>
              </a:lnSpc>
              <a:defRPr/>
            </a:pPr>
            <a:r>
              <a:rPr lang="en-US" b="1" kern="0" dirty="0">
                <a:solidFill>
                  <a:schemeClr val="accent3">
                    <a:lumMod val="75000"/>
                  </a:schemeClr>
                </a:solidFill>
                <a:ea typeface="ＭＳ Ｐゴシック" panose="020B0600070205080204" pitchFamily="34" charset="-128"/>
              </a:rPr>
              <a:t>During April to March (of the previous financial year)2022-2023</a:t>
            </a:r>
          </a:p>
          <a:p>
            <a:pPr lvl="1">
              <a:lnSpc>
                <a:spcPct val="90000"/>
              </a:lnSpc>
              <a:defRPr/>
            </a:pPr>
            <a:r>
              <a:rPr lang="en-US" b="1" kern="0" dirty="0">
                <a:solidFill>
                  <a:schemeClr val="accent3">
                    <a:lumMod val="75000"/>
                  </a:schemeClr>
                </a:solidFill>
                <a:ea typeface="ＭＳ Ｐゴシック" panose="020B0600070205080204" pitchFamily="34" charset="-128"/>
              </a:rPr>
              <a:t>Internally or Externally</a:t>
            </a:r>
          </a:p>
          <a:p>
            <a:pPr marL="456240" lvl="1">
              <a:lnSpc>
                <a:spcPct val="90000"/>
              </a:lnSpc>
              <a:defRPr/>
            </a:pPr>
            <a:endParaRPr lang="en-US" kern="0" dirty="0">
              <a:solidFill>
                <a:schemeClr val="accent3">
                  <a:lumMod val="75000"/>
                </a:schemeClr>
              </a:solidFill>
              <a:ea typeface="ＭＳ Ｐゴシック" panose="020B0600070205080204" pitchFamily="34" charset="-128"/>
            </a:endParaRPr>
          </a:p>
          <a:p>
            <a:pPr marL="342900" lvl="1" indent="-342900">
              <a:lnSpc>
                <a:spcPct val="90000"/>
              </a:lnSpc>
              <a:buFont typeface="Wingdings" panose="05000000000000000000" pitchFamily="2" charset="2"/>
              <a:buChar char="§"/>
              <a:defRPr/>
            </a:pPr>
            <a:r>
              <a:rPr lang="en-US" sz="2400" kern="0" dirty="0">
                <a:solidFill>
                  <a:schemeClr val="tx2"/>
                </a:solidFill>
                <a:ea typeface="ＭＳ Ｐゴシック" panose="020B0600070205080204" pitchFamily="34" charset="-128"/>
              </a:rPr>
              <a:t>The WSP and/or Pivotal Plan must reflect all planned training</a:t>
            </a:r>
          </a:p>
          <a:p>
            <a:pPr lvl="1">
              <a:lnSpc>
                <a:spcPct val="90000"/>
              </a:lnSpc>
              <a:defRPr/>
            </a:pPr>
            <a:endParaRPr lang="en-US" kern="0" dirty="0">
              <a:solidFill>
                <a:schemeClr val="accent3">
                  <a:lumMod val="75000"/>
                </a:schemeClr>
              </a:solidFill>
              <a:ea typeface="ＭＳ Ｐゴシック" panose="020B0600070205080204" pitchFamily="34" charset="-128"/>
            </a:endParaRPr>
          </a:p>
          <a:p>
            <a:pPr lvl="1">
              <a:lnSpc>
                <a:spcPct val="90000"/>
              </a:lnSpc>
              <a:defRPr/>
            </a:pPr>
            <a:r>
              <a:rPr lang="en-US" b="1" kern="0" dirty="0">
                <a:solidFill>
                  <a:schemeClr val="accent3">
                    <a:lumMod val="75000"/>
                  </a:schemeClr>
                </a:solidFill>
                <a:ea typeface="ＭＳ Ｐゴシック" panose="020B0600070205080204" pitchFamily="34" charset="-128"/>
              </a:rPr>
              <a:t>Internally or Externally</a:t>
            </a:r>
          </a:p>
          <a:p>
            <a:pPr lvl="1">
              <a:lnSpc>
                <a:spcPct val="90000"/>
              </a:lnSpc>
              <a:defRPr/>
            </a:pPr>
            <a:r>
              <a:rPr lang="en-US" b="1" kern="0" dirty="0">
                <a:solidFill>
                  <a:schemeClr val="accent3">
                    <a:lumMod val="75000"/>
                  </a:schemeClr>
                </a:solidFill>
                <a:ea typeface="ＭＳ Ｐゴシック" panose="020B0600070205080204" pitchFamily="34" charset="-128"/>
              </a:rPr>
              <a:t>Planned for April to March (of the current financial year)2023-2024</a:t>
            </a:r>
          </a:p>
          <a:p>
            <a:pPr marL="456240" lvl="1">
              <a:lnSpc>
                <a:spcPct val="90000"/>
              </a:lnSpc>
              <a:defRPr/>
            </a:pPr>
            <a:endParaRPr lang="en-US" kern="0" dirty="0">
              <a:solidFill>
                <a:schemeClr val="accent3">
                  <a:lumMod val="75000"/>
                </a:schemeClr>
              </a:solidFill>
              <a:ea typeface="ＭＳ Ｐゴシック" panose="020B0600070205080204" pitchFamily="34" charset="-128"/>
            </a:endParaRPr>
          </a:p>
          <a:p>
            <a:pPr marL="456240" lvl="1">
              <a:lnSpc>
                <a:spcPct val="90000"/>
              </a:lnSpc>
              <a:defRPr/>
            </a:pPr>
            <a:endParaRPr lang="en-US" sz="3193" kern="0" dirty="0">
              <a:solidFill>
                <a:sysClr val="windowText" lastClr="000000"/>
              </a:solidFill>
              <a:ea typeface="ＭＳ Ｐゴシック" panose="020B0600070205080204" pitchFamily="34" charset="-128"/>
            </a:endParaRPr>
          </a:p>
          <a:p>
            <a:pPr lvl="1">
              <a:lnSpc>
                <a:spcPct val="90000"/>
              </a:lnSpc>
              <a:buFont typeface="Arial" panose="020B0604020202020204" pitchFamily="34" charset="0"/>
              <a:buChar char="•"/>
              <a:defRPr/>
            </a:pPr>
            <a:endParaRPr lang="en-US" b="1" kern="0" dirty="0">
              <a:solidFill>
                <a:schemeClr val="accent3">
                  <a:lumMod val="75000"/>
                </a:schemeClr>
              </a:solidFill>
              <a:ea typeface="ＭＳ Ｐゴシック" panose="020B0600070205080204" pitchFamily="34" charset="-128"/>
            </a:endParaRPr>
          </a:p>
          <a:p>
            <a:pPr>
              <a:lnSpc>
                <a:spcPct val="90000"/>
              </a:lnSpc>
              <a:defRPr/>
            </a:pPr>
            <a:endParaRPr lang="en-US" sz="1896" kern="0" dirty="0">
              <a:solidFill>
                <a:sysClr val="windowText" lastClr="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686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1D3DD5D2-D9B8-3A78-A970-1B651EC88754}"/>
              </a:ext>
            </a:extLst>
          </p:cNvPr>
          <p:cNvSpPr txBox="1">
            <a:spLocks/>
          </p:cNvSpPr>
          <p:nvPr/>
        </p:nvSpPr>
        <p:spPr>
          <a:xfrm>
            <a:off x="311150" y="247134"/>
            <a:ext cx="11544299" cy="369332"/>
          </a:xfrm>
          <a:prstGeom prst="rect">
            <a:avLst/>
          </a:prstGeom>
        </p:spPr>
        <p:txBody>
          <a:bodyPr/>
          <a:lstStyle>
            <a:defPPr>
              <a:defRPr lang="en-US"/>
            </a:defPPr>
            <a:lvl1pPr algn="ctr">
              <a:defRPr sz="3200" b="1">
                <a:solidFill>
                  <a:schemeClr val="accent5">
                    <a:lumMod val="50000"/>
                  </a:schemeClr>
                </a:solidFill>
                <a:ea typeface="Calibri" panose="020F0502020204030204" pitchFamily="34" charset="0"/>
              </a:defRPr>
            </a:lvl1pPr>
          </a:lstStyle>
          <a:p>
            <a:r>
              <a:rPr lang="en-US" dirty="0"/>
              <a:t>WORKPLACE SKILLS PLANNING</a:t>
            </a:r>
          </a:p>
        </p:txBody>
      </p:sp>
      <p:sp>
        <p:nvSpPr>
          <p:cNvPr id="3" name="Content Placeholder 2">
            <a:extLst>
              <a:ext uri="{FF2B5EF4-FFF2-40B4-BE49-F238E27FC236}">
                <a16:creationId xmlns:a16="http://schemas.microsoft.com/office/drawing/2014/main" id="{B44CA5F9-86A6-8A2F-D9C4-C400706B7656}"/>
              </a:ext>
            </a:extLst>
          </p:cNvPr>
          <p:cNvSpPr txBox="1">
            <a:spLocks/>
          </p:cNvSpPr>
          <p:nvPr/>
        </p:nvSpPr>
        <p:spPr>
          <a:xfrm>
            <a:off x="346528" y="1464989"/>
            <a:ext cx="11451772" cy="4747846"/>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en-US" sz="2400" b="1" kern="0" dirty="0">
                <a:solidFill>
                  <a:schemeClr val="tx2"/>
                </a:solidFill>
              </a:rPr>
              <a:t>The WSP/ATR must be duly </a:t>
            </a:r>
            <a:r>
              <a:rPr lang="en-US" sz="2400" b="1" kern="0" dirty="0" err="1">
                <a:solidFill>
                  <a:schemeClr val="tx2"/>
                </a:solidFill>
              </a:rPr>
              <a:t>authorised</a:t>
            </a:r>
            <a:r>
              <a:rPr lang="en-US" sz="2400" b="1" kern="0" dirty="0">
                <a:solidFill>
                  <a:schemeClr val="tx2"/>
                </a:solidFill>
              </a:rPr>
              <a:t> and signed-off by:</a:t>
            </a:r>
          </a:p>
          <a:p>
            <a:pPr lvl="1">
              <a:buFont typeface="Arial" charset="0"/>
              <a:buChar char="–"/>
              <a:defRPr/>
            </a:pPr>
            <a:r>
              <a:rPr lang="en-US" sz="2000" kern="0" dirty="0">
                <a:solidFill>
                  <a:schemeClr val="tx2"/>
                </a:solidFill>
                <a:cs typeface="Tahoma" charset="0"/>
              </a:rPr>
              <a:t>The Internal Training Committee / Skills Development Committee including designated </a:t>
            </a:r>
            <a:r>
              <a:rPr lang="en-US" sz="2000" kern="0" dirty="0" err="1">
                <a:solidFill>
                  <a:schemeClr val="tx2"/>
                </a:solidFill>
                <a:cs typeface="Tahoma" charset="0"/>
              </a:rPr>
              <a:t>labour</a:t>
            </a:r>
            <a:r>
              <a:rPr lang="en-US" sz="2000" kern="0" dirty="0">
                <a:solidFill>
                  <a:schemeClr val="tx2"/>
                </a:solidFill>
                <a:cs typeface="Tahoma" charset="0"/>
              </a:rPr>
              <a:t> representative</a:t>
            </a:r>
          </a:p>
          <a:p>
            <a:pPr lvl="1">
              <a:defRPr/>
            </a:pPr>
            <a:endParaRPr lang="en-US" sz="2000" kern="0" dirty="0">
              <a:solidFill>
                <a:schemeClr val="tx2"/>
              </a:solidFill>
              <a:cs typeface="Tahoma" charset="0"/>
            </a:endParaRPr>
          </a:p>
          <a:p>
            <a:pPr marL="1257300" lvl="2" indent="-342900">
              <a:buFont typeface="Arial" panose="020B0604020202020204" pitchFamily="34" charset="0"/>
              <a:buChar char="•"/>
              <a:defRPr/>
            </a:pPr>
            <a:r>
              <a:rPr lang="en-US" sz="2400" b="1" kern="0" dirty="0">
                <a:solidFill>
                  <a:schemeClr val="accent3">
                    <a:lumMod val="75000"/>
                  </a:schemeClr>
                </a:solidFill>
                <a:cs typeface="Tahoma" charset="0"/>
              </a:rPr>
              <a:t>Firms employing 50 or more employees; or </a:t>
            </a:r>
          </a:p>
          <a:p>
            <a:pPr lvl="2">
              <a:buFont typeface="Arial" charset="0"/>
              <a:buChar char="•"/>
              <a:defRPr/>
            </a:pPr>
            <a:endParaRPr lang="en-US" sz="2400" b="1" kern="0" dirty="0">
              <a:solidFill>
                <a:schemeClr val="accent3">
                  <a:lumMod val="75000"/>
                </a:schemeClr>
              </a:solidFill>
              <a:cs typeface="Tahoma" charset="0"/>
            </a:endParaRPr>
          </a:p>
          <a:p>
            <a:pPr lvl="1">
              <a:buFont typeface="Arial" charset="0"/>
              <a:buChar char="–"/>
              <a:defRPr/>
            </a:pPr>
            <a:r>
              <a:rPr lang="en-US" sz="2000" b="1" kern="0" dirty="0">
                <a:solidFill>
                  <a:schemeClr val="tx2"/>
                </a:solidFill>
                <a:cs typeface="Tahoma" charset="0"/>
              </a:rPr>
              <a:t>The Owner / Chief Executive  and  designated employee representative </a:t>
            </a:r>
          </a:p>
          <a:p>
            <a:pPr lvl="1">
              <a:defRPr/>
            </a:pPr>
            <a:endParaRPr lang="en-US" sz="2000" b="1" kern="0" dirty="0">
              <a:solidFill>
                <a:schemeClr val="tx2"/>
              </a:solidFill>
              <a:cs typeface="Tahoma" charset="0"/>
            </a:endParaRPr>
          </a:p>
          <a:p>
            <a:pPr marL="1257300" lvl="2" indent="-342900">
              <a:buFont typeface="Arial" panose="020B0604020202020204" pitchFamily="34" charset="0"/>
              <a:buChar char="•"/>
              <a:defRPr/>
            </a:pPr>
            <a:r>
              <a:rPr lang="en-US" sz="2400" b="1" kern="0" dirty="0">
                <a:solidFill>
                  <a:schemeClr val="accent3">
                    <a:lumMod val="75000"/>
                  </a:schemeClr>
                </a:solidFill>
                <a:cs typeface="Tahoma" charset="0"/>
              </a:rPr>
              <a:t>Firms employing less than 50 employees;</a:t>
            </a:r>
          </a:p>
          <a:p>
            <a:pPr lvl="1">
              <a:buFont typeface="Arial" charset="0"/>
              <a:buNone/>
              <a:defRPr/>
            </a:pPr>
            <a:endParaRPr lang="en-US" kern="0" dirty="0">
              <a:solidFill>
                <a:schemeClr val="tx1"/>
              </a:solidFill>
              <a:latin typeface="Arial" charset="0"/>
              <a:cs typeface="Tahoma" charset="0"/>
            </a:endParaRPr>
          </a:p>
        </p:txBody>
      </p:sp>
    </p:spTree>
    <p:extLst>
      <p:ext uri="{BB962C8B-B14F-4D97-AF65-F5344CB8AC3E}">
        <p14:creationId xmlns:p14="http://schemas.microsoft.com/office/powerpoint/2010/main" val="268966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B62EE43D-ECA6-0B6D-2BF0-2083C0FEAAEF}"/>
              </a:ext>
            </a:extLst>
          </p:cNvPr>
          <p:cNvSpPr txBox="1">
            <a:spLocks/>
          </p:cNvSpPr>
          <p:nvPr/>
        </p:nvSpPr>
        <p:spPr>
          <a:xfrm>
            <a:off x="398236" y="247134"/>
            <a:ext cx="11544299" cy="369332"/>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ea typeface="Calibri" panose="020F0502020204030204" pitchFamily="34" charset="0"/>
                <a:cs typeface="+mn-cs"/>
              </a:rPr>
              <a:t>WORKPLACE SKILLS PLANNING</a:t>
            </a:r>
          </a:p>
        </p:txBody>
      </p:sp>
      <p:sp>
        <p:nvSpPr>
          <p:cNvPr id="3" name="Content Placeholder 2">
            <a:extLst>
              <a:ext uri="{FF2B5EF4-FFF2-40B4-BE49-F238E27FC236}">
                <a16:creationId xmlns:a16="http://schemas.microsoft.com/office/drawing/2014/main" id="{28C23BA1-FD9C-9DEF-B312-CCA087581245}"/>
              </a:ext>
            </a:extLst>
          </p:cNvPr>
          <p:cNvSpPr txBox="1">
            <a:spLocks/>
          </p:cNvSpPr>
          <p:nvPr/>
        </p:nvSpPr>
        <p:spPr>
          <a:xfrm>
            <a:off x="520700" y="1295400"/>
            <a:ext cx="11299372" cy="5181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80000"/>
              </a:lnSpc>
              <a:defRPr/>
            </a:pPr>
            <a:r>
              <a:rPr lang="en-US" sz="2595" b="1" kern="0" dirty="0">
                <a:solidFill>
                  <a:schemeClr val="accent5">
                    <a:lumMod val="50000"/>
                  </a:schemeClr>
                </a:solidFill>
                <a:ea typeface="ＭＳ Ｐゴシック" panose="020B0600070205080204" pitchFamily="34" charset="-128"/>
              </a:rPr>
              <a:t>Deadline for submissions: </a:t>
            </a:r>
            <a:r>
              <a:rPr lang="en-US" sz="2000" kern="0" dirty="0">
                <a:solidFill>
                  <a:schemeClr val="accent5">
                    <a:lumMod val="50000"/>
                  </a:schemeClr>
                </a:solidFill>
                <a:ea typeface="ＭＳ Ｐゴシック" panose="020B0600070205080204" pitchFamily="34" charset="-128"/>
              </a:rPr>
              <a:t>on/or before 30 April </a:t>
            </a:r>
          </a:p>
          <a:p>
            <a:pPr>
              <a:lnSpc>
                <a:spcPct val="80000"/>
              </a:lnSpc>
              <a:defRPr/>
            </a:pPr>
            <a:endParaRPr lang="en-US" sz="2000" kern="0" dirty="0">
              <a:solidFill>
                <a:schemeClr val="accent5">
                  <a:lumMod val="50000"/>
                </a:schemeClr>
              </a:solidFill>
              <a:ea typeface="ＭＳ Ｐゴシック" panose="020B0600070205080204" pitchFamily="34" charset="-128"/>
            </a:endParaRPr>
          </a:p>
          <a:p>
            <a:pPr>
              <a:lnSpc>
                <a:spcPct val="80000"/>
              </a:lnSpc>
              <a:defRPr/>
            </a:pPr>
            <a:r>
              <a:rPr lang="en-US" sz="2000" kern="0" dirty="0">
                <a:solidFill>
                  <a:schemeClr val="accent5">
                    <a:lumMod val="50000"/>
                  </a:schemeClr>
                </a:solidFill>
                <a:ea typeface="ＭＳ Ｐゴシック" panose="020B0600070205080204" pitchFamily="34" charset="-128"/>
              </a:rPr>
              <a:t>Applications to be submitted electronically via LMIS,</a:t>
            </a:r>
          </a:p>
          <a:p>
            <a:pPr>
              <a:lnSpc>
                <a:spcPct val="80000"/>
              </a:lnSpc>
              <a:defRPr/>
            </a:pPr>
            <a:endParaRPr lang="en-US" sz="2000" kern="0" dirty="0">
              <a:solidFill>
                <a:schemeClr val="accent5">
                  <a:lumMod val="50000"/>
                </a:schemeClr>
              </a:solidFill>
              <a:ea typeface="ＭＳ Ｐゴシック" panose="020B0600070205080204" pitchFamily="34" charset="-128"/>
            </a:endParaRPr>
          </a:p>
          <a:p>
            <a:pPr>
              <a:lnSpc>
                <a:spcPct val="80000"/>
              </a:lnSpc>
              <a:defRPr/>
            </a:pPr>
            <a:r>
              <a:rPr lang="en-US" sz="2000" kern="0" dirty="0">
                <a:solidFill>
                  <a:schemeClr val="accent5">
                    <a:lumMod val="50000"/>
                  </a:schemeClr>
                </a:solidFill>
                <a:ea typeface="ＭＳ Ｐゴシック" panose="020B0600070205080204" pitchFamily="34" charset="-128"/>
              </a:rPr>
              <a:t>Scanned </a:t>
            </a:r>
            <a:r>
              <a:rPr lang="en-US" sz="2000" kern="0" dirty="0" err="1">
                <a:solidFill>
                  <a:schemeClr val="accent5">
                    <a:lumMod val="50000"/>
                  </a:schemeClr>
                </a:solidFill>
                <a:ea typeface="ＭＳ Ｐゴシック" panose="020B0600070205080204" pitchFamily="34" charset="-128"/>
              </a:rPr>
              <a:t>authorisation</a:t>
            </a:r>
            <a:r>
              <a:rPr lang="en-US" sz="2000" kern="0" dirty="0">
                <a:solidFill>
                  <a:schemeClr val="accent5">
                    <a:lumMod val="50000"/>
                  </a:schemeClr>
                </a:solidFill>
                <a:ea typeface="ＭＳ Ｐゴシック" panose="020B0600070205080204" pitchFamily="34" charset="-128"/>
              </a:rPr>
              <a:t> page and scanned current proof of banking details to be upload to LMIS </a:t>
            </a:r>
            <a:r>
              <a:rPr lang="en-US" sz="2000" kern="0" dirty="0">
                <a:solidFill>
                  <a:schemeClr val="accent5">
                    <a:lumMod val="50000"/>
                  </a:schemeClr>
                </a:solidFill>
              </a:rPr>
              <a:t>Original proof of banking details will be required from first time applicants or</a:t>
            </a:r>
          </a:p>
          <a:p>
            <a:pPr>
              <a:lnSpc>
                <a:spcPct val="80000"/>
              </a:lnSpc>
              <a:defRPr/>
            </a:pPr>
            <a:r>
              <a:rPr lang="en-US" sz="2000" kern="0" dirty="0">
                <a:solidFill>
                  <a:schemeClr val="accent5">
                    <a:lumMod val="50000"/>
                  </a:schemeClr>
                </a:solidFill>
              </a:rPr>
              <a:t> </a:t>
            </a:r>
            <a:br>
              <a:rPr lang="en-US" sz="2000" kern="0" dirty="0">
                <a:solidFill>
                  <a:schemeClr val="accent5">
                    <a:lumMod val="50000"/>
                  </a:schemeClr>
                </a:solidFill>
              </a:rPr>
            </a:br>
            <a:r>
              <a:rPr lang="en-US" sz="2000" kern="0" dirty="0">
                <a:solidFill>
                  <a:schemeClr val="accent5">
                    <a:lumMod val="50000"/>
                  </a:schemeClr>
                </a:solidFill>
              </a:rPr>
              <a:t>if an applicant’s banking details have changed since the previous year’s submission.</a:t>
            </a:r>
          </a:p>
          <a:p>
            <a:pPr>
              <a:lnSpc>
                <a:spcPct val="80000"/>
              </a:lnSpc>
              <a:defRPr/>
            </a:pPr>
            <a:endParaRPr lang="en-US" sz="2000" kern="0" dirty="0">
              <a:solidFill>
                <a:schemeClr val="accent5">
                  <a:lumMod val="50000"/>
                </a:schemeClr>
              </a:solidFill>
              <a:ea typeface="ＭＳ Ｐゴシック" panose="020B0600070205080204" pitchFamily="34" charset="-128"/>
            </a:endParaRPr>
          </a:p>
          <a:p>
            <a:pPr>
              <a:lnSpc>
                <a:spcPct val="80000"/>
              </a:lnSpc>
              <a:defRPr/>
            </a:pPr>
            <a:r>
              <a:rPr lang="en-US" sz="2000" kern="0" dirty="0">
                <a:solidFill>
                  <a:schemeClr val="accent5">
                    <a:lumMod val="50000"/>
                  </a:schemeClr>
                </a:solidFill>
                <a:ea typeface="ＭＳ Ｐゴシック" panose="020B0600070205080204" pitchFamily="34" charset="-128"/>
              </a:rPr>
              <a:t>Assistance will be supplied to applicants unable to access the LMIS on request</a:t>
            </a:r>
          </a:p>
          <a:p>
            <a:pPr>
              <a:lnSpc>
                <a:spcPct val="80000"/>
              </a:lnSpc>
              <a:defRPr/>
            </a:pPr>
            <a:endParaRPr lang="en-US" sz="2000" kern="0" dirty="0">
              <a:solidFill>
                <a:schemeClr val="accent5">
                  <a:lumMod val="50000"/>
                </a:schemeClr>
              </a:solidFill>
              <a:ea typeface="ＭＳ Ｐゴシック" panose="020B0600070205080204" pitchFamily="34" charset="-128"/>
            </a:endParaRPr>
          </a:p>
          <a:p>
            <a:pPr>
              <a:lnSpc>
                <a:spcPct val="80000"/>
              </a:lnSpc>
              <a:defRPr/>
            </a:pPr>
            <a:r>
              <a:rPr lang="en-US" sz="2000" kern="0" dirty="0">
                <a:solidFill>
                  <a:schemeClr val="accent5">
                    <a:lumMod val="50000"/>
                  </a:schemeClr>
                </a:solidFill>
                <a:ea typeface="ＭＳ Ｐゴシック" panose="020B0600070205080204" pitchFamily="34" charset="-128"/>
              </a:rPr>
              <a:t>Requests for extension or Anticipated delays to be submitted by 31 March for MG to Skills Planning Division for DG to Projects Division;</a:t>
            </a:r>
          </a:p>
          <a:p>
            <a:pPr marL="456240" lvl="1">
              <a:lnSpc>
                <a:spcPct val="80000"/>
              </a:lnSpc>
              <a:defRPr/>
            </a:pPr>
            <a:endParaRPr lang="en-US" sz="2000" kern="0" dirty="0">
              <a:solidFill>
                <a:schemeClr val="accent5">
                  <a:lumMod val="50000"/>
                </a:schemeClr>
              </a:solidFill>
              <a:ea typeface="ＭＳ Ｐゴシック" panose="020B0600070205080204" pitchFamily="34" charset="-128"/>
            </a:endParaRPr>
          </a:p>
          <a:p>
            <a:pPr marL="1257300" lvl="2" indent="-342900">
              <a:lnSpc>
                <a:spcPct val="80000"/>
              </a:lnSpc>
              <a:buFont typeface="Arial" panose="020B0604020202020204" pitchFamily="34" charset="0"/>
              <a:buChar char="•"/>
              <a:defRPr/>
            </a:pPr>
            <a:r>
              <a:rPr lang="en-US" sz="2000" b="1" kern="0" dirty="0">
                <a:solidFill>
                  <a:schemeClr val="accent5">
                    <a:lumMod val="50000"/>
                  </a:schemeClr>
                </a:solidFill>
                <a:ea typeface="ＭＳ Ｐゴシック" panose="020B0600070205080204" pitchFamily="34" charset="-128"/>
              </a:rPr>
              <a:t>subject to approval by Board</a:t>
            </a:r>
          </a:p>
        </p:txBody>
      </p:sp>
    </p:spTree>
    <p:extLst>
      <p:ext uri="{BB962C8B-B14F-4D97-AF65-F5344CB8AC3E}">
        <p14:creationId xmlns:p14="http://schemas.microsoft.com/office/powerpoint/2010/main" val="229671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1000"/>
                                        <p:tgtEl>
                                          <p:spTgt spid="3">
                                            <p:txEl>
                                              <p:pRg st="11" end="11"/>
                                            </p:txEl>
                                          </p:spTgt>
                                        </p:tgtEl>
                                      </p:cBhvr>
                                    </p:animEffect>
                                    <p:anim calcmode="lin" valueType="num">
                                      <p:cBhvr>
                                        <p:cTn id="5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B2F7553F-81AB-F193-1754-A75D09FB9090}"/>
              </a:ext>
            </a:extLst>
          </p:cNvPr>
          <p:cNvSpPr txBox="1">
            <a:spLocks/>
          </p:cNvSpPr>
          <p:nvPr/>
        </p:nvSpPr>
        <p:spPr>
          <a:xfrm>
            <a:off x="356179" y="220234"/>
            <a:ext cx="11544299" cy="689377"/>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cs typeface="+mn-cs"/>
              </a:rPr>
              <a:t>SECTORAL PRIORITY OCCUPATIONS AND INTERVENTIONS(PIVOTAL)</a:t>
            </a:r>
          </a:p>
        </p:txBody>
      </p:sp>
      <p:sp>
        <p:nvSpPr>
          <p:cNvPr id="3" name="Content Placeholder 2">
            <a:extLst>
              <a:ext uri="{FF2B5EF4-FFF2-40B4-BE49-F238E27FC236}">
                <a16:creationId xmlns:a16="http://schemas.microsoft.com/office/drawing/2014/main" id="{D2C7557D-3AAE-7C0C-AB37-13614D3C22BE}"/>
              </a:ext>
            </a:extLst>
          </p:cNvPr>
          <p:cNvSpPr txBox="1">
            <a:spLocks/>
          </p:cNvSpPr>
          <p:nvPr/>
        </p:nvSpPr>
        <p:spPr>
          <a:xfrm>
            <a:off x="607152" y="843122"/>
            <a:ext cx="10076088" cy="5794643"/>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spcAft>
                <a:spcPts val="998"/>
              </a:spcAft>
            </a:pPr>
            <a:r>
              <a:rPr lang="en-US" sz="2395" kern="0" dirty="0">
                <a:solidFill>
                  <a:schemeClr val="tx2"/>
                </a:solidFill>
                <a:ea typeface="Calibri" panose="020F0502020204030204" pitchFamily="34" charset="0"/>
                <a:cs typeface="Times New Roman" panose="02020603050405020304" pitchFamily="18" charset="0"/>
              </a:rPr>
              <a:t>The SETA</a:t>
            </a:r>
            <a:r>
              <a:rPr lang="en-US" sz="2395" b="1" kern="0" dirty="0">
                <a:solidFill>
                  <a:schemeClr val="tx2"/>
                </a:solidFill>
                <a:ea typeface="Calibri" panose="020F0502020204030204" pitchFamily="34" charset="0"/>
                <a:cs typeface="Times New Roman" panose="02020603050405020304" pitchFamily="18" charset="0"/>
              </a:rPr>
              <a:t> Sectoral Priority Occupations and Interventions (</a:t>
            </a:r>
            <a:r>
              <a:rPr lang="en-US" sz="2395" kern="0" dirty="0">
                <a:solidFill>
                  <a:schemeClr val="tx2"/>
                </a:solidFill>
                <a:ea typeface="Calibri" panose="020F0502020204030204" pitchFamily="34" charset="0"/>
                <a:cs typeface="Times New Roman" panose="02020603050405020304" pitchFamily="18" charset="0"/>
              </a:rPr>
              <a:t>PIVOTAL list) is one of the important data sources used extensively in the compilation of the list of Occupations in High Demand by the Department of Higher Education and Training</a:t>
            </a:r>
          </a:p>
          <a:p>
            <a:pPr algn="just">
              <a:lnSpc>
                <a:spcPct val="150000"/>
              </a:lnSpc>
              <a:spcAft>
                <a:spcPts val="998"/>
              </a:spcAft>
            </a:pPr>
            <a:r>
              <a:rPr lang="en-US" sz="2395" kern="0" dirty="0">
                <a:solidFill>
                  <a:schemeClr val="tx2"/>
                </a:solidFill>
                <a:ea typeface="Calibri" panose="020F0502020204030204" pitchFamily="34" charset="0"/>
                <a:cs typeface="Times New Roman" panose="02020603050405020304" pitchFamily="18" charset="0"/>
              </a:rPr>
              <a:t>In preparation for the compilation of Occupations in High Demand list for 2020,DHET  conduct a verification process of the SETA PIVOTAL list</a:t>
            </a:r>
          </a:p>
          <a:p>
            <a:pPr algn="just">
              <a:lnSpc>
                <a:spcPct val="150000"/>
              </a:lnSpc>
              <a:spcAft>
                <a:spcPts val="998"/>
              </a:spcAft>
            </a:pPr>
            <a:r>
              <a:rPr lang="en-US" sz="2395" kern="0" dirty="0">
                <a:solidFill>
                  <a:schemeClr val="tx2"/>
                </a:solidFill>
                <a:ea typeface="Calibri" panose="020F0502020204030204" pitchFamily="34" charset="0"/>
                <a:cs typeface="Times New Roman" panose="02020603050405020304" pitchFamily="18" charset="0"/>
              </a:rPr>
              <a:t>It is against this background that the FP&amp;M SETA prepares this presentation on the methodologies/processes that were used in arriving at the SETA </a:t>
            </a:r>
            <a:r>
              <a:rPr lang="en-US" sz="2395" b="1" kern="0" dirty="0">
                <a:solidFill>
                  <a:schemeClr val="tx2"/>
                </a:solidFill>
                <a:ea typeface="Calibri" panose="020F0502020204030204" pitchFamily="34" charset="0"/>
                <a:cs typeface="Times New Roman" panose="02020603050405020304" pitchFamily="18" charset="0"/>
              </a:rPr>
              <a:t>Sectoral Priority Occupations and Interventions</a:t>
            </a:r>
            <a:r>
              <a:rPr lang="en-US" sz="2395" kern="0" dirty="0">
                <a:solidFill>
                  <a:schemeClr val="tx2"/>
                </a:solidFill>
                <a:ea typeface="Calibri" panose="020F0502020204030204" pitchFamily="34" charset="0"/>
                <a:cs typeface="Times New Roman" panose="02020603050405020304" pitchFamily="18" charset="0"/>
              </a:rPr>
              <a:t> (PIVOTAL list) and the List of Occupation in High Demand</a:t>
            </a:r>
          </a:p>
        </p:txBody>
      </p:sp>
    </p:spTree>
    <p:extLst>
      <p:ext uri="{BB962C8B-B14F-4D97-AF65-F5344CB8AC3E}">
        <p14:creationId xmlns:p14="http://schemas.microsoft.com/office/powerpoint/2010/main" val="90436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9D5EAC78-089B-86CC-7427-E4C17C8ADFDE}"/>
              </a:ext>
            </a:extLst>
          </p:cNvPr>
          <p:cNvSpPr txBox="1">
            <a:spLocks/>
          </p:cNvSpPr>
          <p:nvPr/>
        </p:nvSpPr>
        <p:spPr>
          <a:xfrm>
            <a:off x="588201" y="304800"/>
            <a:ext cx="10990197" cy="822321"/>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cs typeface="+mn-cs"/>
              </a:rPr>
              <a:t>VALUE CHAIN CONSIDERATIONS</a:t>
            </a:r>
          </a:p>
        </p:txBody>
      </p:sp>
      <p:sp>
        <p:nvSpPr>
          <p:cNvPr id="3" name="Content Placeholder 2">
            <a:extLst>
              <a:ext uri="{FF2B5EF4-FFF2-40B4-BE49-F238E27FC236}">
                <a16:creationId xmlns:a16="http://schemas.microsoft.com/office/drawing/2014/main" id="{25D140B5-3D81-2217-F451-1F1AD3F8F98C}"/>
              </a:ext>
            </a:extLst>
          </p:cNvPr>
          <p:cNvSpPr txBox="1">
            <a:spLocks/>
          </p:cNvSpPr>
          <p:nvPr/>
        </p:nvSpPr>
        <p:spPr>
          <a:xfrm>
            <a:off x="292100" y="854461"/>
            <a:ext cx="11506200" cy="5209762"/>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endParaRPr lang="en-US" sz="1996" kern="0" dirty="0">
              <a:solidFill>
                <a:schemeClr val="tx2"/>
              </a:solidFill>
            </a:endParaRPr>
          </a:p>
          <a:p>
            <a:pPr algn="just"/>
            <a:r>
              <a:rPr lang="en-US" sz="1996" kern="0" dirty="0">
                <a:solidFill>
                  <a:schemeClr val="tx2"/>
                </a:solidFill>
              </a:rPr>
              <a:t>The 13 sub-sectors FP&amp;M SETA have different and diverse manufacturing processes and products</a:t>
            </a:r>
          </a:p>
          <a:p>
            <a:pPr algn="just"/>
            <a:r>
              <a:rPr lang="en-US" sz="1996" kern="0" dirty="0">
                <a:solidFill>
                  <a:schemeClr val="tx2"/>
                </a:solidFill>
              </a:rPr>
              <a:t>Linked through value chain e.g.</a:t>
            </a:r>
          </a:p>
          <a:p>
            <a:pPr algn="just"/>
            <a:endParaRPr lang="en-US" sz="1996" kern="0" dirty="0">
              <a:solidFill>
                <a:schemeClr val="tx2"/>
              </a:solidFill>
            </a:endParaRPr>
          </a:p>
          <a:p>
            <a:pPr lvl="1" algn="just"/>
            <a:r>
              <a:rPr lang="en-US" sz="1996" kern="0" dirty="0">
                <a:solidFill>
                  <a:schemeClr val="tx2"/>
                </a:solidFill>
              </a:rPr>
              <a:t>Forestry as the Primary Sector feeding into the other sub sectors, e.g. timber mills, pole plants, sawmills etc.</a:t>
            </a:r>
          </a:p>
          <a:p>
            <a:pPr lvl="1" algn="just"/>
            <a:r>
              <a:rPr lang="en-US" sz="1996" kern="0" dirty="0">
                <a:solidFill>
                  <a:schemeClr val="tx2"/>
                </a:solidFill>
              </a:rPr>
              <a:t>Textiles and leather used in clothing, general goods, upholstery, footwear</a:t>
            </a:r>
          </a:p>
          <a:p>
            <a:pPr lvl="1" algn="just"/>
            <a:r>
              <a:rPr lang="en-US" sz="1996" kern="0" dirty="0">
                <a:solidFill>
                  <a:schemeClr val="tx2"/>
                </a:solidFill>
              </a:rPr>
              <a:t>Wood processed into pulp (for paper or cardboard) or wood products for furniture / building industry.</a:t>
            </a:r>
          </a:p>
          <a:p>
            <a:pPr lvl="1" algn="just"/>
            <a:r>
              <a:rPr lang="en-US" sz="1996" kern="0" dirty="0">
                <a:solidFill>
                  <a:schemeClr val="tx2"/>
                </a:solidFill>
              </a:rPr>
              <a:t>Textiles and paper used in the printing industry</a:t>
            </a:r>
          </a:p>
          <a:p>
            <a:pPr lvl="1" algn="just"/>
            <a:r>
              <a:rPr lang="en-US" sz="1996" kern="0" dirty="0">
                <a:solidFill>
                  <a:schemeClr val="tx2"/>
                </a:solidFill>
              </a:rPr>
              <a:t>Close relationship between printing, publishing and print media sector</a:t>
            </a:r>
          </a:p>
          <a:p>
            <a:pPr marL="456228" lvl="1" algn="just"/>
            <a:endParaRPr lang="en-US" sz="1996" kern="0" dirty="0">
              <a:solidFill>
                <a:schemeClr val="tx2"/>
              </a:solidFill>
            </a:endParaRPr>
          </a:p>
          <a:p>
            <a:pPr algn="just"/>
            <a:r>
              <a:rPr lang="en-US" sz="1996" b="1" kern="0" dirty="0">
                <a:solidFill>
                  <a:schemeClr val="tx2"/>
                </a:solidFill>
              </a:rPr>
              <a:t>The value chain approach is beneficial to the FP&amp;M sector:</a:t>
            </a:r>
          </a:p>
          <a:p>
            <a:pPr algn="just"/>
            <a:r>
              <a:rPr lang="en-US" sz="1996" kern="0" dirty="0">
                <a:solidFill>
                  <a:schemeClr val="tx2"/>
                </a:solidFill>
              </a:rPr>
              <a:t>To address the Occupation in High demand needs (of which there is a significant overlap between the industries) through a consolidated skills development approach</a:t>
            </a:r>
          </a:p>
          <a:p>
            <a:pPr algn="just"/>
            <a:endParaRPr lang="en-US" sz="1996" kern="0" dirty="0">
              <a:solidFill>
                <a:schemeClr val="tx2"/>
              </a:solidFill>
            </a:endParaRPr>
          </a:p>
          <a:p>
            <a:pPr algn="just"/>
            <a:r>
              <a:rPr lang="en-US" sz="1996" kern="0" dirty="0">
                <a:solidFill>
                  <a:schemeClr val="tx2"/>
                </a:solidFill>
              </a:rPr>
              <a:t>When design expertise is partnered with these industries to enhance their economic performance</a:t>
            </a:r>
          </a:p>
          <a:p>
            <a:pPr algn="just"/>
            <a:endParaRPr lang="en-US" sz="1996" kern="0" dirty="0">
              <a:solidFill>
                <a:schemeClr val="tx2"/>
              </a:solidFill>
            </a:endParaRPr>
          </a:p>
        </p:txBody>
      </p:sp>
    </p:spTree>
    <p:extLst>
      <p:ext uri="{BB962C8B-B14F-4D97-AF65-F5344CB8AC3E}">
        <p14:creationId xmlns:p14="http://schemas.microsoft.com/office/powerpoint/2010/main" val="143287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6">
            <a:extLst>
              <a:ext uri="{FF2B5EF4-FFF2-40B4-BE49-F238E27FC236}">
                <a16:creationId xmlns:a16="http://schemas.microsoft.com/office/drawing/2014/main" id="{528C0462-0B46-C430-576F-4E41C916CC40}"/>
              </a:ext>
            </a:extLst>
          </p:cNvPr>
          <p:cNvSpPr txBox="1">
            <a:spLocks/>
          </p:cNvSpPr>
          <p:nvPr/>
        </p:nvSpPr>
        <p:spPr>
          <a:xfrm>
            <a:off x="372709" y="87111"/>
            <a:ext cx="11544299" cy="689377"/>
          </a:xfrm>
          <a:prstGeom prst="rect">
            <a:avLst/>
          </a:prstGeom>
        </p:spPr>
        <p:txBody>
          <a:bodyPr>
            <a:noAutofit/>
          </a:bodyPr>
          <a:lstStyle>
            <a:lvl1pPr algn="ctr">
              <a:defRPr sz="2800">
                <a:latin typeface="+mj-lt"/>
                <a:ea typeface="+mj-ea"/>
                <a:cs typeface="+mj-cs"/>
              </a:defRPr>
            </a:lvl1pPr>
          </a:lstStyle>
          <a:p>
            <a:r>
              <a:rPr lang="en-US" sz="3200" b="1" dirty="0">
                <a:solidFill>
                  <a:schemeClr val="accent5">
                    <a:lumMod val="50000"/>
                  </a:schemeClr>
                </a:solidFill>
                <a:latin typeface="+mn-lt"/>
                <a:cs typeface="+mn-cs"/>
              </a:rPr>
              <a:t>PIVOTAL – SPOI SECTORAL PRIORITY OCCUPATION AND INTERVENTIONS LIST</a:t>
            </a:r>
          </a:p>
        </p:txBody>
      </p:sp>
      <p:sp>
        <p:nvSpPr>
          <p:cNvPr id="3" name="Content Placeholder 4">
            <a:extLst>
              <a:ext uri="{FF2B5EF4-FFF2-40B4-BE49-F238E27FC236}">
                <a16:creationId xmlns:a16="http://schemas.microsoft.com/office/drawing/2014/main" id="{A3115596-3C9E-55F9-9359-4A752973F302}"/>
              </a:ext>
            </a:extLst>
          </p:cNvPr>
          <p:cNvSpPr txBox="1">
            <a:spLocks/>
          </p:cNvSpPr>
          <p:nvPr/>
        </p:nvSpPr>
        <p:spPr>
          <a:xfrm>
            <a:off x="372709" y="1143000"/>
            <a:ext cx="11296946" cy="5029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en-ZA" sz="1996" b="1" kern="0">
                <a:solidFill>
                  <a:schemeClr val="tx2"/>
                </a:solidFill>
              </a:rPr>
              <a:t>Professional, Vocational, Technical and Academic Learning</a:t>
            </a:r>
            <a:r>
              <a:rPr lang="en-ZA" sz="1996" kern="0">
                <a:solidFill>
                  <a:schemeClr val="tx2"/>
                </a:solidFill>
              </a:rPr>
              <a:t> programmes that result in qualifications or part qualifications registered on the National Qualifications Framework (NQF) that address </a:t>
            </a:r>
          </a:p>
          <a:p>
            <a:pPr>
              <a:lnSpc>
                <a:spcPct val="150000"/>
              </a:lnSpc>
            </a:pPr>
            <a:r>
              <a:rPr lang="en-ZA" sz="1996" strike="sngStrike" kern="0">
                <a:solidFill>
                  <a:schemeClr val="tx2"/>
                </a:solidFill>
              </a:rPr>
              <a:t>- </a:t>
            </a:r>
            <a:r>
              <a:rPr lang="en-ZA" sz="1996" kern="0">
                <a:solidFill>
                  <a:schemeClr val="tx2"/>
                </a:solidFill>
              </a:rPr>
              <a:t>Sectoral Priority Occupations and Interventions which are;</a:t>
            </a:r>
            <a:endParaRPr lang="en-ZA" sz="1996" strike="sngStrike" kern="0">
              <a:solidFill>
                <a:schemeClr val="tx2"/>
              </a:solidFill>
            </a:endParaRPr>
          </a:p>
          <a:p>
            <a:pPr>
              <a:lnSpc>
                <a:spcPct val="150000"/>
              </a:lnSpc>
            </a:pPr>
            <a:r>
              <a:rPr lang="en-ZA" sz="1996" b="1" i="1" kern="0">
                <a:solidFill>
                  <a:schemeClr val="tx2"/>
                </a:solidFill>
              </a:rPr>
              <a:t>Professional: </a:t>
            </a:r>
            <a:r>
              <a:rPr lang="en-ZA" sz="1996" kern="0">
                <a:solidFill>
                  <a:schemeClr val="tx2"/>
                </a:solidFill>
              </a:rPr>
              <a:t>Learning programmes shall mean</a:t>
            </a:r>
            <a:r>
              <a:rPr lang="en-GB" sz="1996" kern="0">
                <a:solidFill>
                  <a:schemeClr val="tx2"/>
                </a:solidFill>
              </a:rPr>
              <a:t> programmes that lead to designations that are registered by professional bodies.</a:t>
            </a:r>
            <a:endParaRPr lang="en-US" sz="1996" kern="0">
              <a:solidFill>
                <a:schemeClr val="tx2"/>
              </a:solidFill>
            </a:endParaRPr>
          </a:p>
          <a:p>
            <a:pPr>
              <a:lnSpc>
                <a:spcPct val="150000"/>
              </a:lnSpc>
            </a:pPr>
            <a:r>
              <a:rPr lang="en-ZA" sz="1996" b="1" i="1" kern="0">
                <a:solidFill>
                  <a:schemeClr val="tx2"/>
                </a:solidFill>
              </a:rPr>
              <a:t>Vocational: </a:t>
            </a:r>
            <a:r>
              <a:rPr lang="en-ZA" sz="1996" kern="0">
                <a:solidFill>
                  <a:schemeClr val="tx2"/>
                </a:solidFill>
              </a:rPr>
              <a:t>Learning programmes shall mean</a:t>
            </a:r>
            <a:r>
              <a:rPr lang="en-GB" sz="1996" kern="0">
                <a:solidFill>
                  <a:schemeClr val="tx2"/>
                </a:solidFill>
              </a:rPr>
              <a:t> noted and artisanal programmes that lead to a trade and/or the National Certificate Vocational (NCV).</a:t>
            </a:r>
            <a:endParaRPr lang="en-US" sz="1996" kern="0">
              <a:solidFill>
                <a:schemeClr val="tx2"/>
              </a:solidFill>
            </a:endParaRPr>
          </a:p>
          <a:p>
            <a:pPr>
              <a:lnSpc>
                <a:spcPct val="150000"/>
              </a:lnSpc>
            </a:pPr>
            <a:r>
              <a:rPr lang="en-ZA" sz="1996" b="1" i="1" kern="0">
                <a:solidFill>
                  <a:schemeClr val="tx2"/>
                </a:solidFill>
              </a:rPr>
              <a:t>Technical: </a:t>
            </a:r>
            <a:r>
              <a:rPr lang="en-ZA" sz="1996" kern="0">
                <a:solidFill>
                  <a:schemeClr val="tx2"/>
                </a:solidFill>
              </a:rPr>
              <a:t>Learning programmes shall mean</a:t>
            </a:r>
            <a:r>
              <a:rPr lang="en-GB" sz="1996" kern="0">
                <a:solidFill>
                  <a:schemeClr val="tx2"/>
                </a:solidFill>
              </a:rPr>
              <a:t> programmes that are </a:t>
            </a:r>
            <a:r>
              <a:rPr lang="en-ZA" sz="1996" kern="0">
                <a:solidFill>
                  <a:schemeClr val="tx2"/>
                </a:solidFill>
              </a:rPr>
              <a:t>occupationally-directed and </a:t>
            </a:r>
            <a:r>
              <a:rPr lang="en-GB" sz="1996" kern="0">
                <a:solidFill>
                  <a:schemeClr val="tx2"/>
                </a:solidFill>
              </a:rPr>
              <a:t>registered by the SETA; such programmes include apprenticeships, learnerships and skills programmes.</a:t>
            </a:r>
            <a:endParaRPr lang="en-US" sz="1996" kern="0">
              <a:solidFill>
                <a:schemeClr val="tx2"/>
              </a:solidFill>
            </a:endParaRPr>
          </a:p>
          <a:p>
            <a:pPr>
              <a:lnSpc>
                <a:spcPct val="150000"/>
              </a:lnSpc>
            </a:pPr>
            <a:r>
              <a:rPr lang="en-ZA" sz="1996" b="1" i="1" kern="0">
                <a:solidFill>
                  <a:schemeClr val="tx2"/>
                </a:solidFill>
              </a:rPr>
              <a:t>Academic learning programmes: </a:t>
            </a:r>
            <a:r>
              <a:rPr lang="en-ZA" sz="1996" kern="0">
                <a:solidFill>
                  <a:schemeClr val="tx2"/>
                </a:solidFill>
              </a:rPr>
              <a:t>Shall mean</a:t>
            </a:r>
            <a:r>
              <a:rPr lang="en-GB" sz="1996" kern="0">
                <a:solidFill>
                  <a:schemeClr val="tx2"/>
                </a:solidFill>
              </a:rPr>
              <a:t> programmes that lead to academic qualifications such as   certificates, Higher Certificates, Diplomas and Degrees.</a:t>
            </a:r>
            <a:endParaRPr lang="en-US" sz="1996" kern="0">
              <a:solidFill>
                <a:schemeClr val="tx2"/>
              </a:solidFill>
            </a:endParaRPr>
          </a:p>
          <a:p>
            <a:pPr>
              <a:lnSpc>
                <a:spcPct val="150000"/>
              </a:lnSpc>
            </a:pPr>
            <a:endParaRPr lang="en-US" sz="1996" kern="0" dirty="0">
              <a:solidFill>
                <a:schemeClr val="tx2"/>
              </a:solidFill>
            </a:endParaRPr>
          </a:p>
        </p:txBody>
      </p:sp>
    </p:spTree>
    <p:extLst>
      <p:ext uri="{BB962C8B-B14F-4D97-AF65-F5344CB8AC3E}">
        <p14:creationId xmlns:p14="http://schemas.microsoft.com/office/powerpoint/2010/main" val="327442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1031131D-C6EA-4E41-150F-0509B0149F51}"/>
              </a:ext>
            </a:extLst>
          </p:cNvPr>
          <p:cNvSpPr txBox="1">
            <a:spLocks/>
          </p:cNvSpPr>
          <p:nvPr/>
        </p:nvSpPr>
        <p:spPr>
          <a:xfrm>
            <a:off x="395513" y="162337"/>
            <a:ext cx="11544299" cy="536977"/>
          </a:xfrm>
          <a:prstGeom prst="rect">
            <a:avLst/>
          </a:prstGeom>
        </p:spPr>
        <p:txBody>
          <a:bodyPr>
            <a:noAutofit/>
          </a:bodyPr>
          <a:lstStyle>
            <a:lvl1pPr algn="ctr">
              <a:defRPr sz="2800">
                <a:latin typeface="+mj-lt"/>
                <a:ea typeface="+mj-ea"/>
                <a:cs typeface="+mj-cs"/>
              </a:defRPr>
            </a:lvl1pPr>
          </a:lstStyle>
          <a:p>
            <a:pPr>
              <a:lnSpc>
                <a:spcPct val="90000"/>
              </a:lnSpc>
            </a:pPr>
            <a:r>
              <a:rPr lang="en-US" sz="3200" b="1" dirty="0">
                <a:solidFill>
                  <a:schemeClr val="accent5">
                    <a:lumMod val="50000"/>
                  </a:schemeClr>
                </a:solidFill>
                <a:latin typeface="+mn-lt"/>
                <a:cs typeface="+mn-cs"/>
              </a:rPr>
              <a:t>IDENTIFYING PIVOTAL – SECTORAL PRIORITY OCCUPATIONS AND INTERVENTIONS </a:t>
            </a:r>
          </a:p>
        </p:txBody>
      </p:sp>
      <p:sp>
        <p:nvSpPr>
          <p:cNvPr id="3" name="Content Placeholder 2">
            <a:extLst>
              <a:ext uri="{FF2B5EF4-FFF2-40B4-BE49-F238E27FC236}">
                <a16:creationId xmlns:a16="http://schemas.microsoft.com/office/drawing/2014/main" id="{BFCD8B05-66FB-134C-F402-48BDE65A1AA5}"/>
              </a:ext>
            </a:extLst>
          </p:cNvPr>
          <p:cNvSpPr txBox="1">
            <a:spLocks/>
          </p:cNvSpPr>
          <p:nvPr/>
        </p:nvSpPr>
        <p:spPr>
          <a:xfrm>
            <a:off x="444500" y="1143000"/>
            <a:ext cx="11446327" cy="4839514"/>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a:solidFill>
                  <a:schemeClr val="tx2"/>
                </a:solidFill>
              </a:rPr>
              <a:t>The fields of data  that are completed include the following:</a:t>
            </a:r>
          </a:p>
          <a:p>
            <a:pPr lvl="1"/>
            <a:r>
              <a:rPr lang="en-US" sz="2000" kern="0">
                <a:solidFill>
                  <a:schemeClr val="tx2"/>
                </a:solidFill>
              </a:rPr>
              <a:t>OFO code framework version 21</a:t>
            </a:r>
          </a:p>
          <a:p>
            <a:pPr lvl="1"/>
            <a:r>
              <a:rPr lang="en-US" sz="2000" kern="0">
                <a:solidFill>
                  <a:schemeClr val="tx2"/>
                </a:solidFill>
              </a:rPr>
              <a:t>Occupation (Specialisation, Trade, etc.)</a:t>
            </a:r>
          </a:p>
          <a:p>
            <a:pPr lvl="1"/>
            <a:r>
              <a:rPr lang="en-US" sz="2000" kern="0">
                <a:solidFill>
                  <a:schemeClr val="tx2"/>
                </a:solidFill>
              </a:rPr>
              <a:t>Socio Economic Status </a:t>
            </a:r>
          </a:p>
          <a:p>
            <a:pPr lvl="1"/>
            <a:r>
              <a:rPr lang="en-US" sz="2000" kern="0">
                <a:solidFill>
                  <a:schemeClr val="tx2"/>
                </a:solidFill>
              </a:rPr>
              <a:t>PIVOTAL Programmes</a:t>
            </a:r>
          </a:p>
          <a:p>
            <a:pPr lvl="1"/>
            <a:r>
              <a:rPr lang="en-US" sz="2000" kern="0">
                <a:solidFill>
                  <a:schemeClr val="tx2"/>
                </a:solidFill>
              </a:rPr>
              <a:t>PIVOTAL Programme Name</a:t>
            </a:r>
          </a:p>
          <a:p>
            <a:pPr lvl="1"/>
            <a:r>
              <a:rPr lang="en-US" sz="2000" kern="0">
                <a:solidFill>
                  <a:schemeClr val="tx2"/>
                </a:solidFill>
              </a:rPr>
              <a:t>NQF Level</a:t>
            </a:r>
          </a:p>
          <a:p>
            <a:pPr lvl="1"/>
            <a:r>
              <a:rPr lang="en-US" sz="2000" kern="0">
                <a:solidFill>
                  <a:schemeClr val="tx2"/>
                </a:solidFill>
              </a:rPr>
              <a:t>Number of beneficiaries </a:t>
            </a:r>
          </a:p>
          <a:p>
            <a:pPr lvl="1"/>
            <a:endParaRPr lang="en-US" sz="2000" kern="0">
              <a:solidFill>
                <a:schemeClr val="tx2"/>
              </a:solidFill>
            </a:endParaRPr>
          </a:p>
          <a:p>
            <a:r>
              <a:rPr lang="en-US" sz="2000" kern="0">
                <a:solidFill>
                  <a:schemeClr val="tx2"/>
                </a:solidFill>
              </a:rPr>
              <a:t>For OFO codes are a search field  and allows stakeholders to complete either the 6 digits code of the occupation, or the name of the occupation. Both the OFO and the occupation name appear to ensure the code and occupation is perfect matched.</a:t>
            </a:r>
          </a:p>
          <a:p>
            <a:endParaRPr lang="en-US" sz="2000" kern="0">
              <a:solidFill>
                <a:schemeClr val="tx2"/>
              </a:solidFill>
            </a:endParaRPr>
          </a:p>
          <a:p>
            <a:r>
              <a:rPr lang="en-US" sz="2000" kern="0">
                <a:solidFill>
                  <a:schemeClr val="tx2"/>
                </a:solidFill>
              </a:rPr>
              <a:t>A drop down of the OFO codes and the name of the match to occupation appears in order to ensure alignment to the OFO code. </a:t>
            </a:r>
            <a:endParaRPr lang="en-US" sz="2000" kern="0" dirty="0">
              <a:solidFill>
                <a:schemeClr val="tx2"/>
              </a:solidFill>
            </a:endParaRPr>
          </a:p>
        </p:txBody>
      </p:sp>
    </p:spTree>
    <p:extLst>
      <p:ext uri="{BB962C8B-B14F-4D97-AF65-F5344CB8AC3E}">
        <p14:creationId xmlns:p14="http://schemas.microsoft.com/office/powerpoint/2010/main" val="167537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C4993F99-BBE6-6CAA-46F3-1B205E930760}"/>
              </a:ext>
            </a:extLst>
          </p:cNvPr>
          <p:cNvSpPr txBox="1">
            <a:spLocks/>
          </p:cNvSpPr>
          <p:nvPr/>
        </p:nvSpPr>
        <p:spPr>
          <a:xfrm>
            <a:off x="346528" y="381000"/>
            <a:ext cx="11544299" cy="686040"/>
          </a:xfrm>
          <a:prstGeom prst="rect">
            <a:avLst/>
          </a:prstGeom>
        </p:spPr>
        <p:txBody>
          <a:bodyPr/>
          <a:lstStyle>
            <a:lvl1pPr algn="ctr">
              <a:defRPr sz="2800">
                <a:latin typeface="+mj-lt"/>
                <a:ea typeface="+mj-ea"/>
                <a:cs typeface="+mj-cs"/>
              </a:defRPr>
            </a:lvl1pPr>
          </a:lstStyle>
          <a:p>
            <a:pPr>
              <a:lnSpc>
                <a:spcPct val="90000"/>
              </a:lnSpc>
            </a:pPr>
            <a:r>
              <a:rPr lang="en-US" sz="3200" b="1" dirty="0">
                <a:solidFill>
                  <a:schemeClr val="accent5">
                    <a:lumMod val="50000"/>
                  </a:schemeClr>
                </a:solidFill>
                <a:latin typeface="+mn-lt"/>
                <a:cs typeface="+mn-cs"/>
              </a:rPr>
              <a:t>IDENTIFYING PIVOTAL/SPOI INTERVENTIONS </a:t>
            </a:r>
          </a:p>
        </p:txBody>
      </p:sp>
      <p:sp>
        <p:nvSpPr>
          <p:cNvPr id="3" name="Content Placeholder 2">
            <a:extLst>
              <a:ext uri="{FF2B5EF4-FFF2-40B4-BE49-F238E27FC236}">
                <a16:creationId xmlns:a16="http://schemas.microsoft.com/office/drawing/2014/main" id="{10AD6423-255D-0B66-8ECD-4C3F68FB3837}"/>
              </a:ext>
            </a:extLst>
          </p:cNvPr>
          <p:cNvSpPr txBox="1">
            <a:spLocks/>
          </p:cNvSpPr>
          <p:nvPr/>
        </p:nvSpPr>
        <p:spPr>
          <a:xfrm>
            <a:off x="444500" y="1143000"/>
            <a:ext cx="11052937" cy="464796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pPr>
            <a:endParaRPr lang="en-US" kern="0">
              <a:solidFill>
                <a:schemeClr val="tx2"/>
              </a:solidFill>
            </a:endParaRPr>
          </a:p>
          <a:p>
            <a:pPr algn="just">
              <a:lnSpc>
                <a:spcPct val="150000"/>
              </a:lnSpc>
            </a:pPr>
            <a:r>
              <a:rPr lang="en-US" sz="2395" kern="0">
                <a:solidFill>
                  <a:schemeClr val="tx2"/>
                </a:solidFill>
              </a:rPr>
              <a:t>In the PIVOTAL/SPOI section of the WSP/ATR, companies are asked to complete information on the type of PIVOTAL/SPOI training.</a:t>
            </a:r>
          </a:p>
          <a:p>
            <a:pPr algn="just">
              <a:lnSpc>
                <a:spcPct val="150000"/>
              </a:lnSpc>
            </a:pPr>
            <a:r>
              <a:rPr lang="en-US" sz="2395" kern="0">
                <a:solidFill>
                  <a:schemeClr val="tx2"/>
                </a:solidFill>
              </a:rPr>
              <a:t>Clarity on what PIVOTAL/SPOI is emphesised during MG/ DG workshops, focus groups and other stakeholder engagement sessions.</a:t>
            </a:r>
          </a:p>
          <a:p>
            <a:pPr algn="just">
              <a:lnSpc>
                <a:spcPct val="150000"/>
              </a:lnSpc>
            </a:pPr>
            <a:r>
              <a:rPr lang="en-US" sz="2395" kern="0">
                <a:solidFill>
                  <a:schemeClr val="tx2"/>
                </a:solidFill>
              </a:rPr>
              <a:t>The fields here include the type and appropriate/ preferred intervention for the occupation, at a specific NQF level </a:t>
            </a:r>
            <a:endParaRPr lang="en-US" sz="2395" kern="0" dirty="0">
              <a:solidFill>
                <a:schemeClr val="tx2"/>
              </a:solidFill>
            </a:endParaRPr>
          </a:p>
        </p:txBody>
      </p:sp>
    </p:spTree>
    <p:extLst>
      <p:ext uri="{BB962C8B-B14F-4D97-AF65-F5344CB8AC3E}">
        <p14:creationId xmlns:p14="http://schemas.microsoft.com/office/powerpoint/2010/main" val="213849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813340E0-4EA0-D442-D0C1-E8026D17302E}"/>
              </a:ext>
            </a:extLst>
          </p:cNvPr>
          <p:cNvSpPr txBox="1">
            <a:spLocks/>
          </p:cNvSpPr>
          <p:nvPr/>
        </p:nvSpPr>
        <p:spPr>
          <a:xfrm>
            <a:off x="443230" y="227709"/>
            <a:ext cx="11544299" cy="369332"/>
          </a:xfrm>
          <a:prstGeom prst="rect">
            <a:avLst/>
          </a:prstGeom>
        </p:spPr>
        <p:txBody>
          <a:bodyPr>
            <a:noAutofit/>
          </a:bodyPr>
          <a:lstStyle>
            <a:lvl1pPr algn="ctr">
              <a:defRPr sz="2800">
                <a:latin typeface="+mj-lt"/>
                <a:ea typeface="+mj-ea"/>
                <a:cs typeface="+mj-cs"/>
              </a:defRPr>
            </a:lvl1pPr>
          </a:lstStyle>
          <a:p>
            <a:pPr>
              <a:lnSpc>
                <a:spcPct val="110000"/>
              </a:lnSpc>
            </a:pPr>
            <a:r>
              <a:rPr lang="en-GB" sz="3200" b="1" dirty="0">
                <a:solidFill>
                  <a:schemeClr val="accent5">
                    <a:lumMod val="50000"/>
                  </a:schemeClr>
                </a:solidFill>
                <a:latin typeface="+mn-lt"/>
                <a:cs typeface="+mn-cs"/>
              </a:rPr>
              <a:t>THE ENVISAGED OUTCOMES FROM THE IDENTIFIED INTERVENTIONS</a:t>
            </a:r>
            <a:endParaRPr lang="en-US" sz="3200" b="1" dirty="0">
              <a:solidFill>
                <a:schemeClr val="accent5">
                  <a:lumMod val="50000"/>
                </a:schemeClr>
              </a:solidFill>
              <a:latin typeface="+mn-lt"/>
              <a:cs typeface="+mn-cs"/>
            </a:endParaRPr>
          </a:p>
        </p:txBody>
      </p:sp>
      <p:sp>
        <p:nvSpPr>
          <p:cNvPr id="3" name="Content Placeholder 2">
            <a:extLst>
              <a:ext uri="{FF2B5EF4-FFF2-40B4-BE49-F238E27FC236}">
                <a16:creationId xmlns:a16="http://schemas.microsoft.com/office/drawing/2014/main" id="{811A9B56-DEC3-580F-F4C9-05727F311B56}"/>
              </a:ext>
            </a:extLst>
          </p:cNvPr>
          <p:cNvSpPr txBox="1">
            <a:spLocks/>
          </p:cNvSpPr>
          <p:nvPr/>
        </p:nvSpPr>
        <p:spPr>
          <a:xfrm>
            <a:off x="450850" y="1219201"/>
            <a:ext cx="11273155" cy="5226424"/>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1996" b="1" kern="0">
              <a:solidFill>
                <a:schemeClr val="tx2"/>
              </a:solidFill>
            </a:endParaRPr>
          </a:p>
          <a:p>
            <a:r>
              <a:rPr lang="en-US" sz="1996" kern="0">
                <a:solidFill>
                  <a:schemeClr val="tx2"/>
                </a:solidFill>
              </a:rPr>
              <a:t>PIVOTAL/SPOI skills means </a:t>
            </a:r>
            <a:r>
              <a:rPr lang="en-ZA" sz="1996" b="1" kern="0">
                <a:solidFill>
                  <a:schemeClr val="tx2"/>
                </a:solidFill>
              </a:rPr>
              <a:t>Professional, Vocational, Technical and Academic Learning</a:t>
            </a:r>
            <a:r>
              <a:rPr lang="en-ZA" sz="1996" kern="0">
                <a:solidFill>
                  <a:schemeClr val="tx2"/>
                </a:solidFill>
              </a:rPr>
              <a:t> programmes that result in qualifications or part qualifications registered on the National Qualifications Framework (NQF) that address OIHD.</a:t>
            </a:r>
          </a:p>
          <a:p>
            <a:endParaRPr lang="en-US" sz="1996" kern="0">
              <a:solidFill>
                <a:schemeClr val="tx2"/>
              </a:solidFill>
            </a:endParaRPr>
          </a:p>
          <a:p>
            <a:r>
              <a:rPr lang="en-ZA" sz="1996" kern="0">
                <a:solidFill>
                  <a:schemeClr val="tx2"/>
                </a:solidFill>
              </a:rPr>
              <a:t>It thus envisaged that through the selected interventions the FP&amp;M SETA can:</a:t>
            </a:r>
          </a:p>
          <a:p>
            <a:endParaRPr lang="en-ZA" sz="1996" kern="0">
              <a:solidFill>
                <a:schemeClr val="tx2"/>
              </a:solidFill>
            </a:endParaRPr>
          </a:p>
          <a:p>
            <a:pPr marL="800100" lvl="1" indent="-342900" algn="l">
              <a:buFont typeface="Arial" panose="020B0604020202020204" pitchFamily="34" charset="0"/>
              <a:buChar char="•"/>
            </a:pPr>
            <a:r>
              <a:rPr lang="en-ZA" sz="1996" kern="0">
                <a:solidFill>
                  <a:schemeClr val="tx2"/>
                </a:solidFill>
              </a:rPr>
              <a:t>address the (</a:t>
            </a:r>
            <a:r>
              <a:rPr lang="en-ZA" sz="1996" b="1" kern="0">
                <a:solidFill>
                  <a:schemeClr val="tx2"/>
                </a:solidFill>
              </a:rPr>
              <a:t>Occupation in high demand</a:t>
            </a:r>
            <a:r>
              <a:rPr lang="en-ZA" sz="1996" kern="0">
                <a:solidFill>
                  <a:schemeClr val="tx2"/>
                </a:solidFill>
              </a:rPr>
              <a:t>) needs across all its 13 sub-sectors </a:t>
            </a:r>
          </a:p>
          <a:p>
            <a:pPr marL="800100" lvl="1" indent="-342900">
              <a:buFont typeface="Arial" panose="020B0604020202020204" pitchFamily="34" charset="0"/>
              <a:buChar char="•"/>
            </a:pPr>
            <a:r>
              <a:rPr lang="en-ZA" sz="1996" kern="0">
                <a:solidFill>
                  <a:schemeClr val="tx2"/>
                </a:solidFill>
              </a:rPr>
              <a:t> to ensure the constant creation of a growing skills pool for the necessary professional and technical  needs of its sub-sectors to keep the companies within those sector competitive and productive.</a:t>
            </a:r>
          </a:p>
          <a:p>
            <a:pPr marL="800100" lvl="1" indent="-342900">
              <a:buFont typeface="Arial" panose="020B0604020202020204" pitchFamily="34" charset="0"/>
              <a:buChar char="•"/>
            </a:pPr>
            <a:r>
              <a:rPr lang="en-ZA" sz="1996" b="1" kern="0">
                <a:solidFill>
                  <a:schemeClr val="tx2"/>
                </a:solidFill>
              </a:rPr>
              <a:t>     Address the urgent skills gaps </a:t>
            </a:r>
          </a:p>
          <a:p>
            <a:pPr marL="800100" lvl="1" indent="-342900">
              <a:buFont typeface="Arial" panose="020B0604020202020204" pitchFamily="34" charset="0"/>
              <a:buChar char="•"/>
            </a:pPr>
            <a:r>
              <a:rPr lang="en-ZA" sz="1996" b="1" kern="0">
                <a:solidFill>
                  <a:schemeClr val="tx2"/>
                </a:solidFill>
              </a:rPr>
              <a:t>     Create pathways for new entrants through training programmes that lead to qualifications</a:t>
            </a:r>
            <a:endParaRPr lang="en-US" sz="1996" b="1" kern="0" dirty="0">
              <a:solidFill>
                <a:schemeClr val="tx2"/>
              </a:solidFill>
            </a:endParaRPr>
          </a:p>
        </p:txBody>
      </p:sp>
    </p:spTree>
    <p:extLst>
      <p:ext uri="{BB962C8B-B14F-4D97-AF65-F5344CB8AC3E}">
        <p14:creationId xmlns:p14="http://schemas.microsoft.com/office/powerpoint/2010/main" val="193646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E96B649C-AB8A-5477-18F5-7AED43373A4F}"/>
              </a:ext>
            </a:extLst>
          </p:cNvPr>
          <p:cNvSpPr txBox="1">
            <a:spLocks/>
          </p:cNvSpPr>
          <p:nvPr/>
        </p:nvSpPr>
        <p:spPr>
          <a:xfrm>
            <a:off x="368300" y="228600"/>
            <a:ext cx="11544299" cy="715691"/>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cs typeface="+mn-cs"/>
              </a:rPr>
              <a:t>FP&amp;M SETA’S APPROACH TO THE SPOI (PIVOTAL) SKILLS LIST </a:t>
            </a:r>
          </a:p>
        </p:txBody>
      </p:sp>
      <p:pic>
        <p:nvPicPr>
          <p:cNvPr id="3" name="Content Placeholder 3" descr="Inline images 1">
            <a:extLst>
              <a:ext uri="{FF2B5EF4-FFF2-40B4-BE49-F238E27FC236}">
                <a16:creationId xmlns:a16="http://schemas.microsoft.com/office/drawing/2014/main" id="{39B38494-466F-F7E9-F128-D48678BC21FC}"/>
              </a:ext>
            </a:extLst>
          </p:cNvPr>
          <p:cNvPicPr>
            <a:picLocks/>
          </p:cNvPicPr>
          <p:nvPr/>
        </p:nvPicPr>
        <p:blipFill rotWithShape="1">
          <a:blip r:embed="rId3" r:link="rId4">
            <a:extLst>
              <a:ext uri="{28A0092B-C50C-407E-A947-70E740481C1C}">
                <a14:useLocalDpi xmlns:a14="http://schemas.microsoft.com/office/drawing/2010/main" val="0"/>
              </a:ext>
            </a:extLst>
          </a:blip>
          <a:srcRect t="12394"/>
          <a:stretch>
            <a:fillRect/>
          </a:stretch>
        </p:blipFill>
        <p:spPr bwMode="auto">
          <a:xfrm>
            <a:off x="825500" y="1096691"/>
            <a:ext cx="9982200" cy="4648200"/>
          </a:xfrm>
          <a:prstGeom prst="rect">
            <a:avLst/>
          </a:prstGeom>
          <a:noFill/>
          <a:ln>
            <a:noFill/>
          </a:ln>
        </p:spPr>
      </p:pic>
    </p:spTree>
    <p:extLst>
      <p:ext uri="{BB962C8B-B14F-4D97-AF65-F5344CB8AC3E}">
        <p14:creationId xmlns:p14="http://schemas.microsoft.com/office/powerpoint/2010/main" val="274475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8D69344B-9A22-9FF0-029F-6F850C9406D8}"/>
              </a:ext>
            </a:extLst>
          </p:cNvPr>
          <p:cNvSpPr txBox="1">
            <a:spLocks/>
          </p:cNvSpPr>
          <p:nvPr/>
        </p:nvSpPr>
        <p:spPr>
          <a:xfrm>
            <a:off x="311150" y="392055"/>
            <a:ext cx="11544299" cy="518156"/>
          </a:xfrm>
          <a:prstGeom prst="rect">
            <a:avLst/>
          </a:prstGeom>
        </p:spPr>
        <p:txBody>
          <a:bodyPr/>
          <a:lstStyle>
            <a:lvl1pPr algn="ctr">
              <a:defRPr sz="2800">
                <a:latin typeface="+mj-lt"/>
                <a:ea typeface="+mj-ea"/>
                <a:cs typeface="+mj-cs"/>
              </a:defRPr>
            </a:lvl1pPr>
          </a:lstStyle>
          <a:p>
            <a:r>
              <a:rPr lang="en-US" altLang="en-US" sz="3200" b="1" dirty="0">
                <a:solidFill>
                  <a:schemeClr val="accent5">
                    <a:lumMod val="50000"/>
                  </a:schemeClr>
                </a:solidFill>
                <a:latin typeface="+mn-lt"/>
                <a:ea typeface="Calibri" panose="020F0502020204030204" pitchFamily="34" charset="0"/>
                <a:cs typeface="+mn-cs"/>
              </a:rPr>
              <a:t>SETA GRANT REGULATIONS</a:t>
            </a:r>
            <a:endParaRPr lang="en-US" sz="3200" b="1" dirty="0">
              <a:solidFill>
                <a:schemeClr val="accent5">
                  <a:lumMod val="50000"/>
                </a:schemeClr>
              </a:solidFill>
              <a:latin typeface="+mn-lt"/>
              <a:ea typeface="Calibri" panose="020F0502020204030204" pitchFamily="34" charset="0"/>
              <a:cs typeface="+mn-cs"/>
            </a:endParaRPr>
          </a:p>
        </p:txBody>
      </p:sp>
      <p:sp>
        <p:nvSpPr>
          <p:cNvPr id="3" name="Content Placeholder 2">
            <a:extLst>
              <a:ext uri="{FF2B5EF4-FFF2-40B4-BE49-F238E27FC236}">
                <a16:creationId xmlns:a16="http://schemas.microsoft.com/office/drawing/2014/main" id="{A6C5FA35-598A-9136-768B-E86DE0402AA0}"/>
              </a:ext>
            </a:extLst>
          </p:cNvPr>
          <p:cNvSpPr txBox="1">
            <a:spLocks/>
          </p:cNvSpPr>
          <p:nvPr/>
        </p:nvSpPr>
        <p:spPr>
          <a:xfrm>
            <a:off x="450850" y="1143001"/>
            <a:ext cx="11273155" cy="530262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kern="0">
                <a:solidFill>
                  <a:schemeClr val="tx2"/>
                </a:solidFill>
              </a:rPr>
              <a:t>Distribution of  skills development levy income</a:t>
            </a:r>
          </a:p>
          <a:p>
            <a:endParaRPr lang="en-US" altLang="en-US" kern="0">
              <a:solidFill>
                <a:sysClr val="windowText" lastClr="000000"/>
              </a:solidFill>
            </a:endParaRPr>
          </a:p>
          <a:p>
            <a:endParaRPr lang="en-US" altLang="en-US" kern="0">
              <a:solidFill>
                <a:sysClr val="windowText" lastClr="000000"/>
              </a:solidFill>
            </a:endParaRPr>
          </a:p>
          <a:p>
            <a:endParaRPr lang="en-US" altLang="en-US" kern="0" dirty="0">
              <a:solidFill>
                <a:sysClr val="windowText" lastClr="000000"/>
              </a:solidFill>
            </a:endParaRPr>
          </a:p>
        </p:txBody>
      </p:sp>
      <p:graphicFrame>
        <p:nvGraphicFramePr>
          <p:cNvPr id="4" name="Chart 3">
            <a:extLst>
              <a:ext uri="{FF2B5EF4-FFF2-40B4-BE49-F238E27FC236}">
                <a16:creationId xmlns:a16="http://schemas.microsoft.com/office/drawing/2014/main" id="{0C266975-B9DF-0540-112A-54D30752549B}"/>
              </a:ext>
            </a:extLst>
          </p:cNvPr>
          <p:cNvGraphicFramePr>
            <a:graphicFrameLocks/>
          </p:cNvGraphicFramePr>
          <p:nvPr>
            <p:extLst>
              <p:ext uri="{D42A27DB-BD31-4B8C-83A1-F6EECF244321}">
                <p14:modId xmlns:p14="http://schemas.microsoft.com/office/powerpoint/2010/main" val="2940773251"/>
              </p:ext>
            </p:extLst>
          </p:nvPr>
        </p:nvGraphicFramePr>
        <p:xfrm>
          <a:off x="596900" y="1524000"/>
          <a:ext cx="10210800" cy="4370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09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5C5401E1-9D79-0C06-20E0-C93ED4E77C5F}"/>
              </a:ext>
            </a:extLst>
          </p:cNvPr>
          <p:cNvSpPr txBox="1">
            <a:spLocks/>
          </p:cNvSpPr>
          <p:nvPr/>
        </p:nvSpPr>
        <p:spPr>
          <a:xfrm>
            <a:off x="311150" y="247134"/>
            <a:ext cx="11544299" cy="369332"/>
          </a:xfrm>
          <a:prstGeom prst="rect">
            <a:avLst/>
          </a:prstGeom>
        </p:spPr>
        <p:txBody>
          <a:bodyPr/>
          <a:lstStyle>
            <a:defPPr>
              <a:defRPr lang="en-US"/>
            </a:defPPr>
            <a:lvl1pPr algn="ctr">
              <a:defRPr sz="3200" b="1">
                <a:solidFill>
                  <a:schemeClr val="accent5">
                    <a:lumMod val="50000"/>
                  </a:schemeClr>
                </a:solidFill>
                <a:ea typeface="+mj-ea"/>
              </a:defRPr>
            </a:lvl1pPr>
          </a:lstStyle>
          <a:p>
            <a:r>
              <a:rPr lang="en-US" dirty="0"/>
              <a:t>THE IDENTIFIED OCCUPATIONS THAT ARE PIVOTAL</a:t>
            </a:r>
          </a:p>
        </p:txBody>
      </p:sp>
      <p:sp>
        <p:nvSpPr>
          <p:cNvPr id="3" name="Content Placeholder 2">
            <a:extLst>
              <a:ext uri="{FF2B5EF4-FFF2-40B4-BE49-F238E27FC236}">
                <a16:creationId xmlns:a16="http://schemas.microsoft.com/office/drawing/2014/main" id="{C69AD9C9-15EA-A7D7-50C9-B4188F0049CB}"/>
              </a:ext>
            </a:extLst>
          </p:cNvPr>
          <p:cNvSpPr txBox="1">
            <a:spLocks/>
          </p:cNvSpPr>
          <p:nvPr/>
        </p:nvSpPr>
        <p:spPr>
          <a:xfrm>
            <a:off x="1587500" y="1262380"/>
            <a:ext cx="9140825" cy="4648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a:solidFill>
                  <a:schemeClr val="tx2"/>
                </a:solidFill>
              </a:rPr>
              <a:t>An important step in compiling the Pivotal list is the vigorous analysis of the data received from all the 13 sub-sectors. </a:t>
            </a:r>
          </a:p>
          <a:p>
            <a:r>
              <a:rPr lang="en-US" sz="2000" kern="0" dirty="0">
                <a:solidFill>
                  <a:schemeClr val="tx2"/>
                </a:solidFill>
              </a:rPr>
              <a:t>Here the research team ensures that all the fields necessary for reporting are fully and correctly completed by the companies, it considers the logic used to ensure that the companies are applying the correct definition of terms involved. </a:t>
            </a:r>
          </a:p>
          <a:p>
            <a:endParaRPr lang="en-US" sz="2000" kern="0" dirty="0">
              <a:solidFill>
                <a:schemeClr val="tx2"/>
              </a:solidFill>
            </a:endParaRPr>
          </a:p>
          <a:p>
            <a:r>
              <a:rPr lang="en-US" sz="2000" kern="0" dirty="0">
                <a:solidFill>
                  <a:schemeClr val="tx2"/>
                </a:solidFill>
              </a:rPr>
              <a:t>This is thus an intense process of working on the list and where necessary contacting the specific companies that may have made mistakes to work towards correcting these. </a:t>
            </a:r>
          </a:p>
          <a:p>
            <a:endParaRPr lang="en-US" sz="2000" kern="0" dirty="0">
              <a:solidFill>
                <a:schemeClr val="tx2"/>
              </a:solidFill>
            </a:endParaRPr>
          </a:p>
          <a:p>
            <a:r>
              <a:rPr lang="en-US" sz="2000" kern="0" dirty="0">
                <a:solidFill>
                  <a:schemeClr val="tx2"/>
                </a:solidFill>
              </a:rPr>
              <a:t>The steps here include:</a:t>
            </a:r>
          </a:p>
          <a:p>
            <a:pPr marL="742950" lvl="1" indent="-285750">
              <a:buFont typeface="Wingdings" panose="05000000000000000000" pitchFamily="2" charset="2"/>
              <a:buChar char="§"/>
            </a:pPr>
            <a:r>
              <a:rPr lang="en-US" sz="2000" kern="0" dirty="0">
                <a:solidFill>
                  <a:schemeClr val="tx2"/>
                </a:solidFill>
              </a:rPr>
              <a:t>Verification</a:t>
            </a:r>
          </a:p>
          <a:p>
            <a:pPr marL="742950" lvl="1" indent="-285750">
              <a:buFont typeface="Wingdings" panose="05000000000000000000" pitchFamily="2" charset="2"/>
              <a:buChar char="§"/>
            </a:pPr>
            <a:r>
              <a:rPr lang="en-US" sz="2000" kern="0" dirty="0">
                <a:solidFill>
                  <a:schemeClr val="tx2"/>
                </a:solidFill>
              </a:rPr>
              <a:t>Correction </a:t>
            </a:r>
          </a:p>
          <a:p>
            <a:pPr marL="742950" lvl="1" indent="-285750">
              <a:buFont typeface="Wingdings" panose="05000000000000000000" pitchFamily="2" charset="2"/>
              <a:buChar char="§"/>
            </a:pPr>
            <a:r>
              <a:rPr lang="en-US" sz="2000" kern="0" dirty="0">
                <a:solidFill>
                  <a:schemeClr val="tx2"/>
                </a:solidFill>
              </a:rPr>
              <a:t>Accuracy checks and </a:t>
            </a:r>
          </a:p>
          <a:p>
            <a:pPr marL="742950" lvl="1" indent="-285750">
              <a:buFont typeface="Wingdings" panose="05000000000000000000" pitchFamily="2" charset="2"/>
              <a:buChar char="§"/>
            </a:pPr>
            <a:r>
              <a:rPr lang="en-US" sz="2000" kern="0" dirty="0">
                <a:solidFill>
                  <a:schemeClr val="tx2"/>
                </a:solidFill>
              </a:rPr>
              <a:t>Compilation of list </a:t>
            </a:r>
          </a:p>
          <a:p>
            <a:pPr marL="456228" lvl="1"/>
            <a:endParaRPr lang="en-US" sz="2000" kern="0" dirty="0">
              <a:solidFill>
                <a:schemeClr val="tx2"/>
              </a:solidFill>
            </a:endParaRPr>
          </a:p>
          <a:p>
            <a:endParaRPr lang="en-US" sz="2000" kern="0" dirty="0">
              <a:solidFill>
                <a:schemeClr val="tx2"/>
              </a:solidFill>
            </a:endParaRPr>
          </a:p>
        </p:txBody>
      </p:sp>
    </p:spTree>
    <p:extLst>
      <p:ext uri="{BB962C8B-B14F-4D97-AF65-F5344CB8AC3E}">
        <p14:creationId xmlns:p14="http://schemas.microsoft.com/office/powerpoint/2010/main" val="3091867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4" name="Title 1">
            <a:extLst>
              <a:ext uri="{FF2B5EF4-FFF2-40B4-BE49-F238E27FC236}">
                <a16:creationId xmlns:a16="http://schemas.microsoft.com/office/drawing/2014/main" id="{8CC7328C-1BD2-2F8D-1D5C-E8C96BD28B55}"/>
              </a:ext>
            </a:extLst>
          </p:cNvPr>
          <p:cNvSpPr txBox="1">
            <a:spLocks/>
          </p:cNvSpPr>
          <p:nvPr/>
        </p:nvSpPr>
        <p:spPr>
          <a:xfrm>
            <a:off x="346528" y="304800"/>
            <a:ext cx="11544299" cy="1009800"/>
          </a:xfrm>
          <a:prstGeom prst="rect">
            <a:avLst/>
          </a:prstGeom>
        </p:spPr>
        <p:txBody>
          <a:bodyPr/>
          <a:lstStyle>
            <a:lvl1pPr algn="ctr">
              <a:defRPr sz="2800">
                <a:latin typeface="+mj-lt"/>
                <a:ea typeface="+mj-ea"/>
                <a:cs typeface="+mj-cs"/>
              </a:defRPr>
            </a:lvl1pPr>
          </a:lstStyle>
          <a:p>
            <a:pPr rtl="0"/>
            <a:r>
              <a:rPr lang="en-ZA" sz="3200" b="1" kern="1200" dirty="0">
                <a:solidFill>
                  <a:schemeClr val="accent5">
                    <a:lumMod val="50000"/>
                  </a:schemeClr>
                </a:solidFill>
                <a:latin typeface="+mn-lt"/>
                <a:cs typeface="+mn-cs"/>
              </a:rPr>
              <a:t>CRITERIA FOR DETERMINING TOP 50 OR 10 SPOI/PIVOTAL SKILLS LIST </a:t>
            </a:r>
            <a:endParaRPr lang="en-US" sz="3200" b="1" kern="1200" dirty="0">
              <a:solidFill>
                <a:schemeClr val="accent5">
                  <a:lumMod val="50000"/>
                </a:schemeClr>
              </a:solidFill>
              <a:latin typeface="+mn-lt"/>
              <a:cs typeface="+mn-cs"/>
            </a:endParaRPr>
          </a:p>
        </p:txBody>
      </p:sp>
      <p:graphicFrame>
        <p:nvGraphicFramePr>
          <p:cNvPr id="6" name="Content Placeholder 3">
            <a:extLst>
              <a:ext uri="{FF2B5EF4-FFF2-40B4-BE49-F238E27FC236}">
                <a16:creationId xmlns:a16="http://schemas.microsoft.com/office/drawing/2014/main" id="{5C95DA2E-A835-BF81-E156-D9D07B0076FD}"/>
              </a:ext>
            </a:extLst>
          </p:cNvPr>
          <p:cNvGraphicFramePr>
            <a:graphicFrameLocks/>
          </p:cNvGraphicFramePr>
          <p:nvPr>
            <p:extLst>
              <p:ext uri="{D42A27DB-BD31-4B8C-83A1-F6EECF244321}">
                <p14:modId xmlns:p14="http://schemas.microsoft.com/office/powerpoint/2010/main" val="2989628111"/>
              </p:ext>
            </p:extLst>
          </p:nvPr>
        </p:nvGraphicFramePr>
        <p:xfrm>
          <a:off x="608330" y="1314600"/>
          <a:ext cx="10949940" cy="4671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828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193556E6-5DD2-33A4-2B63-2BF9DA4A67B7}"/>
              </a:ext>
            </a:extLst>
          </p:cNvPr>
          <p:cNvSpPr txBox="1">
            <a:spLocks/>
          </p:cNvSpPr>
          <p:nvPr/>
        </p:nvSpPr>
        <p:spPr>
          <a:xfrm>
            <a:off x="311150" y="412376"/>
            <a:ext cx="11544299" cy="369332"/>
          </a:xfrm>
          <a:prstGeom prst="rect">
            <a:avLst/>
          </a:prstGeom>
        </p:spPr>
        <p:txBody>
          <a:bodyPr>
            <a:noAutofit/>
          </a:bodyPr>
          <a:lstStyle>
            <a:lvl1pPr algn="ctr">
              <a:defRPr sz="2800">
                <a:latin typeface="+mj-lt"/>
                <a:ea typeface="+mj-ea"/>
                <a:cs typeface="+mj-cs"/>
              </a:defRPr>
            </a:lvl1pPr>
          </a:lstStyle>
          <a:p>
            <a:r>
              <a:rPr lang="en-US" sz="3200" b="1" kern="1200" dirty="0">
                <a:solidFill>
                  <a:schemeClr val="accent5">
                    <a:lumMod val="50000"/>
                  </a:schemeClr>
                </a:solidFill>
                <a:latin typeface="+mn-lt"/>
                <a:cs typeface="+mn-cs"/>
              </a:rPr>
              <a:t>SETA PIVOTAL/SPOI LIST AND THE SETA’S COMMITMENT SCHEDULE</a:t>
            </a:r>
          </a:p>
        </p:txBody>
      </p:sp>
      <p:sp>
        <p:nvSpPr>
          <p:cNvPr id="3" name="Content Placeholder 2">
            <a:extLst>
              <a:ext uri="{FF2B5EF4-FFF2-40B4-BE49-F238E27FC236}">
                <a16:creationId xmlns:a16="http://schemas.microsoft.com/office/drawing/2014/main" id="{D46A15A3-6A79-47EA-AE6C-83176B9C6D53}"/>
              </a:ext>
            </a:extLst>
          </p:cNvPr>
          <p:cNvSpPr txBox="1">
            <a:spLocks/>
          </p:cNvSpPr>
          <p:nvPr/>
        </p:nvSpPr>
        <p:spPr>
          <a:xfrm>
            <a:off x="450850" y="994177"/>
            <a:ext cx="11273155" cy="5451447"/>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lnSpc>
                <a:spcPct val="150000"/>
              </a:lnSpc>
            </a:pPr>
            <a:endParaRPr lang="en-ZA" sz="2395" kern="0">
              <a:solidFill>
                <a:schemeClr val="accent5">
                  <a:lumMod val="50000"/>
                </a:schemeClr>
              </a:solidFill>
              <a:ea typeface="Times New Roman" panose="02020603050405020304" pitchFamily="18" charset="0"/>
              <a:cs typeface="Times New Roman" panose="02020603050405020304" pitchFamily="18" charset="0"/>
            </a:endParaRPr>
          </a:p>
          <a:p>
            <a:pPr algn="just" fontAlgn="base">
              <a:lnSpc>
                <a:spcPct val="150000"/>
              </a:lnSpc>
            </a:pPr>
            <a:r>
              <a:rPr lang="en-ZA" sz="2395" kern="0">
                <a:solidFill>
                  <a:schemeClr val="accent5">
                    <a:lumMod val="50000"/>
                  </a:schemeClr>
                </a:solidFill>
                <a:ea typeface="Times New Roman" panose="02020603050405020304" pitchFamily="18" charset="0"/>
                <a:cs typeface="Times New Roman" panose="02020603050405020304" pitchFamily="18" charset="0"/>
              </a:rPr>
              <a:t>The FP&amp;M SETA’’s analysis of the WSP/ATR, and other data sources, is to compile and OFO aligned PIVOTAL/SPOI skills list. This list shows the priority skills areas that the FP&amp;M SETA will be committing funding for </a:t>
            </a:r>
            <a:r>
              <a:rPr lang="en-ZA" sz="2395" kern="0">
                <a:solidFill>
                  <a:schemeClr val="accent5">
                    <a:lumMod val="50000"/>
                  </a:schemeClr>
                </a:solidFill>
                <a:ea typeface="Times New Roman" panose="02020603050405020304" pitchFamily="18" charset="0"/>
                <a:cs typeface="Arial" panose="020B0604020202020204" pitchFamily="34" charset="0"/>
              </a:rPr>
              <a:t>in that financial period as recorded in the commitment register. </a:t>
            </a:r>
          </a:p>
          <a:p>
            <a:pPr algn="just" fontAlgn="base">
              <a:lnSpc>
                <a:spcPct val="150000"/>
              </a:lnSpc>
            </a:pPr>
            <a:endParaRPr lang="en-US" sz="2395" kern="0">
              <a:solidFill>
                <a:schemeClr val="accent5">
                  <a:lumMod val="50000"/>
                </a:schemeClr>
              </a:solidFill>
            </a:endParaRPr>
          </a:p>
          <a:p>
            <a:pPr algn="just" fontAlgn="base">
              <a:lnSpc>
                <a:spcPct val="150000"/>
              </a:lnSpc>
            </a:pPr>
            <a:r>
              <a:rPr lang="en-ZA" sz="2395" kern="0">
                <a:solidFill>
                  <a:schemeClr val="accent5">
                    <a:lumMod val="50000"/>
                  </a:schemeClr>
                </a:solidFill>
                <a:ea typeface="Times New Roman" panose="02020603050405020304" pitchFamily="18" charset="0"/>
                <a:cs typeface="Times New Roman" panose="02020603050405020304" pitchFamily="18" charset="0"/>
              </a:rPr>
              <a:t>This is achieved through constant alignment with the research done through the Sector Skills Plan and the SETA’s reacting to it through its strategic plan. </a:t>
            </a:r>
            <a:endParaRPr lang="en-US" sz="2395" kern="0">
              <a:solidFill>
                <a:schemeClr val="accent5">
                  <a:lumMod val="50000"/>
                </a:schemeClr>
              </a:solidFill>
            </a:endParaRPr>
          </a:p>
          <a:p>
            <a:endParaRPr lang="en-US" sz="2395" kern="0" dirty="0">
              <a:solidFill>
                <a:schemeClr val="accent5">
                  <a:lumMod val="50000"/>
                </a:schemeClr>
              </a:solidFill>
            </a:endParaRPr>
          </a:p>
        </p:txBody>
      </p:sp>
    </p:spTree>
    <p:extLst>
      <p:ext uri="{BB962C8B-B14F-4D97-AF65-F5344CB8AC3E}">
        <p14:creationId xmlns:p14="http://schemas.microsoft.com/office/powerpoint/2010/main" val="97379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graphicFrame>
        <p:nvGraphicFramePr>
          <p:cNvPr id="6" name="Content Placeholder 3">
            <a:extLst>
              <a:ext uri="{FF2B5EF4-FFF2-40B4-BE49-F238E27FC236}">
                <a16:creationId xmlns:a16="http://schemas.microsoft.com/office/drawing/2014/main" id="{9E67D82D-87F7-2900-A81A-7EA6A4556F5A}"/>
              </a:ext>
            </a:extLst>
          </p:cNvPr>
          <p:cNvGraphicFramePr>
            <a:graphicFrameLocks/>
          </p:cNvGraphicFramePr>
          <p:nvPr>
            <p:extLst>
              <p:ext uri="{D42A27DB-BD31-4B8C-83A1-F6EECF244321}">
                <p14:modId xmlns:p14="http://schemas.microsoft.com/office/powerpoint/2010/main" val="2251269791"/>
              </p:ext>
            </p:extLst>
          </p:nvPr>
        </p:nvGraphicFramePr>
        <p:xfrm>
          <a:off x="120370" y="7144"/>
          <a:ext cx="11712630" cy="684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64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3C67B560-BF3D-CDB9-5A00-C0B113219248}"/>
              </a:ext>
            </a:extLst>
          </p:cNvPr>
          <p:cNvSpPr txBox="1">
            <a:spLocks/>
          </p:cNvSpPr>
          <p:nvPr/>
        </p:nvSpPr>
        <p:spPr>
          <a:xfrm>
            <a:off x="346528" y="228600"/>
            <a:ext cx="11544299" cy="765577"/>
          </a:xfrm>
          <a:prstGeom prst="rect">
            <a:avLst/>
          </a:prstGeom>
        </p:spPr>
        <p:txBody>
          <a:bodyPr>
            <a:noAutofit/>
          </a:bodyPr>
          <a:lstStyle>
            <a:lvl1pPr algn="ctr">
              <a:defRPr sz="2800">
                <a:latin typeface="+mj-lt"/>
                <a:ea typeface="+mj-ea"/>
                <a:cs typeface="+mj-cs"/>
              </a:defRPr>
            </a:lvl1pPr>
          </a:lstStyle>
          <a:p>
            <a:r>
              <a:rPr lang="en-ZA" sz="3200" b="1" dirty="0">
                <a:solidFill>
                  <a:schemeClr val="accent5">
                    <a:lumMod val="50000"/>
                  </a:schemeClr>
                </a:solidFill>
                <a:latin typeface="+mn-lt"/>
                <a:cs typeface="+mn-cs"/>
              </a:rPr>
              <a:t>IMPLICATIONS FOR: SECTOR SKILLS PLANS</a:t>
            </a:r>
            <a:br>
              <a:rPr lang="en-ZA" sz="3200" b="1" dirty="0">
                <a:solidFill>
                  <a:schemeClr val="accent5">
                    <a:lumMod val="50000"/>
                  </a:schemeClr>
                </a:solidFill>
                <a:latin typeface="+mn-lt"/>
                <a:cs typeface="+mn-cs"/>
              </a:rPr>
            </a:br>
            <a:endParaRPr lang="en-US" sz="3200" b="1" dirty="0">
              <a:solidFill>
                <a:schemeClr val="accent5">
                  <a:lumMod val="50000"/>
                </a:schemeClr>
              </a:solidFill>
              <a:latin typeface="+mn-lt"/>
              <a:cs typeface="+mn-cs"/>
            </a:endParaRPr>
          </a:p>
        </p:txBody>
      </p:sp>
      <p:graphicFrame>
        <p:nvGraphicFramePr>
          <p:cNvPr id="3" name="Content Placeholder 3">
            <a:extLst>
              <a:ext uri="{FF2B5EF4-FFF2-40B4-BE49-F238E27FC236}">
                <a16:creationId xmlns:a16="http://schemas.microsoft.com/office/drawing/2014/main" id="{E845A1D8-06A9-A7A0-D600-F3ADDDAAB19A}"/>
              </a:ext>
            </a:extLst>
          </p:cNvPr>
          <p:cNvGraphicFramePr>
            <a:graphicFrameLocks/>
          </p:cNvGraphicFramePr>
          <p:nvPr>
            <p:extLst>
              <p:ext uri="{D42A27DB-BD31-4B8C-83A1-F6EECF244321}">
                <p14:modId xmlns:p14="http://schemas.microsoft.com/office/powerpoint/2010/main" val="3457665618"/>
              </p:ext>
            </p:extLst>
          </p:nvPr>
        </p:nvGraphicFramePr>
        <p:xfrm>
          <a:off x="608330" y="1295400"/>
          <a:ext cx="10949940" cy="4825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 Arrow 4">
            <a:extLst>
              <a:ext uri="{FF2B5EF4-FFF2-40B4-BE49-F238E27FC236}">
                <a16:creationId xmlns:a16="http://schemas.microsoft.com/office/drawing/2014/main" id="{113C5F8B-81D9-C88A-86C6-A42B981ED9F0}"/>
              </a:ext>
            </a:extLst>
          </p:cNvPr>
          <p:cNvSpPr/>
          <p:nvPr/>
        </p:nvSpPr>
        <p:spPr>
          <a:xfrm>
            <a:off x="911329" y="3055540"/>
            <a:ext cx="2645252" cy="1652734"/>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6" dirty="0"/>
              <a:t>Alignment with SETA Strategic Plan &amp; APP</a:t>
            </a:r>
          </a:p>
        </p:txBody>
      </p:sp>
      <p:sp>
        <p:nvSpPr>
          <p:cNvPr id="6" name="TextBox 5">
            <a:extLst>
              <a:ext uri="{FF2B5EF4-FFF2-40B4-BE49-F238E27FC236}">
                <a16:creationId xmlns:a16="http://schemas.microsoft.com/office/drawing/2014/main" id="{96E407D9-8156-00AA-E963-03468264FF8B}"/>
              </a:ext>
            </a:extLst>
          </p:cNvPr>
          <p:cNvSpPr txBox="1"/>
          <p:nvPr/>
        </p:nvSpPr>
        <p:spPr>
          <a:xfrm>
            <a:off x="7608804" y="5468075"/>
            <a:ext cx="3032292" cy="368563"/>
          </a:xfrm>
          <a:prstGeom prst="rect">
            <a:avLst/>
          </a:prstGeom>
          <a:noFill/>
        </p:spPr>
        <p:txBody>
          <a:bodyPr wrap="square" rtlCol="0">
            <a:spAutoFit/>
          </a:bodyPr>
          <a:lstStyle/>
          <a:p>
            <a:r>
              <a:rPr lang="en-US" sz="1796" dirty="0"/>
              <a:t>Source: DHET</a:t>
            </a:r>
          </a:p>
        </p:txBody>
      </p:sp>
    </p:spTree>
    <p:extLst>
      <p:ext uri="{BB962C8B-B14F-4D97-AF65-F5344CB8AC3E}">
        <p14:creationId xmlns:p14="http://schemas.microsoft.com/office/powerpoint/2010/main" val="823431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583D4999-D4E6-ED11-910B-18CD4084154C}"/>
              </a:ext>
            </a:extLst>
          </p:cNvPr>
          <p:cNvSpPr txBox="1">
            <a:spLocks/>
          </p:cNvSpPr>
          <p:nvPr/>
        </p:nvSpPr>
        <p:spPr>
          <a:xfrm>
            <a:off x="311150" y="269243"/>
            <a:ext cx="11544299" cy="591066"/>
          </a:xfrm>
          <a:prstGeom prst="rect">
            <a:avLst/>
          </a:prstGeom>
        </p:spPr>
        <p:txBody>
          <a:bodyPr/>
          <a:lstStyle>
            <a:lvl1pPr algn="ctr">
              <a:defRPr sz="2800">
                <a:latin typeface="+mj-lt"/>
                <a:ea typeface="+mj-ea"/>
                <a:cs typeface="+mj-cs"/>
              </a:defRPr>
            </a:lvl1pPr>
          </a:lstStyle>
          <a:p>
            <a:r>
              <a:rPr lang="en-US" sz="3200" b="1" kern="0" dirty="0">
                <a:solidFill>
                  <a:schemeClr val="tx2"/>
                </a:solidFill>
                <a:latin typeface="+mn-lt"/>
              </a:rPr>
              <a:t>ORGANISING FRAMEWORK FOR OCCUPATIONS (OFO V21)</a:t>
            </a:r>
          </a:p>
        </p:txBody>
      </p:sp>
      <p:sp>
        <p:nvSpPr>
          <p:cNvPr id="3" name="Rectangle 3">
            <a:extLst>
              <a:ext uri="{FF2B5EF4-FFF2-40B4-BE49-F238E27FC236}">
                <a16:creationId xmlns:a16="http://schemas.microsoft.com/office/drawing/2014/main" id="{A1AB962F-9EAD-B553-60EE-CB17D4C66B7F}"/>
              </a:ext>
            </a:extLst>
          </p:cNvPr>
          <p:cNvSpPr txBox="1">
            <a:spLocks/>
          </p:cNvSpPr>
          <p:nvPr/>
        </p:nvSpPr>
        <p:spPr>
          <a:xfrm>
            <a:off x="474345" y="1143000"/>
            <a:ext cx="11273155" cy="5150224"/>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Wingdings" panose="05000000000000000000" pitchFamily="2" charset="2"/>
              <a:buChar char="§"/>
              <a:defRPr/>
            </a:pPr>
            <a:r>
              <a:rPr lang="en-US" sz="2794" kern="0" dirty="0">
                <a:solidFill>
                  <a:schemeClr val="tx2"/>
                </a:solidFill>
              </a:rPr>
              <a:t>Purpose</a:t>
            </a:r>
          </a:p>
          <a:p>
            <a:pPr lvl="1">
              <a:spcBef>
                <a:spcPts val="374"/>
              </a:spcBef>
              <a:buFont typeface="Arial" charset="0"/>
              <a:buChar char="–"/>
              <a:defRPr/>
            </a:pPr>
            <a:r>
              <a:rPr lang="en-US" sz="2794" kern="0" dirty="0">
                <a:solidFill>
                  <a:schemeClr val="tx2"/>
                </a:solidFill>
                <a:cs typeface="Tahoma" charset="0"/>
              </a:rPr>
              <a:t>To </a:t>
            </a:r>
            <a:r>
              <a:rPr lang="en-US" sz="2794" kern="0" dirty="0" err="1">
                <a:solidFill>
                  <a:schemeClr val="tx2"/>
                </a:solidFill>
                <a:cs typeface="Tahoma" charset="0"/>
              </a:rPr>
              <a:t>standardise</a:t>
            </a:r>
            <a:r>
              <a:rPr lang="en-US" sz="2794" kern="0" dirty="0">
                <a:solidFill>
                  <a:schemeClr val="tx2"/>
                </a:solidFill>
                <a:cs typeface="Tahoma" charset="0"/>
              </a:rPr>
              <a:t> reporting terminology (easier to  generate legislated   reports)</a:t>
            </a:r>
          </a:p>
          <a:p>
            <a:pPr lvl="1">
              <a:spcBef>
                <a:spcPts val="374"/>
              </a:spcBef>
              <a:buFont typeface="Arial" charset="0"/>
              <a:buChar char="–"/>
              <a:defRPr/>
            </a:pPr>
            <a:r>
              <a:rPr lang="en-US" sz="2794" kern="0" dirty="0">
                <a:solidFill>
                  <a:schemeClr val="tx2"/>
                </a:solidFill>
                <a:cs typeface="Tahoma" charset="0"/>
              </a:rPr>
              <a:t>To report on skills demand and skills supply</a:t>
            </a:r>
          </a:p>
          <a:p>
            <a:pPr lvl="2">
              <a:spcBef>
                <a:spcPts val="374"/>
              </a:spcBef>
              <a:buFont typeface="Arial" charset="0"/>
              <a:buChar char="–"/>
              <a:defRPr/>
            </a:pPr>
            <a:r>
              <a:rPr lang="en-US" sz="2794" kern="0" dirty="0">
                <a:solidFill>
                  <a:schemeClr val="tx2"/>
                </a:solidFill>
                <a:cs typeface="Tahoma" charset="0"/>
              </a:rPr>
              <a:t>Inform the National Guide on occupations/ employment trends.  </a:t>
            </a:r>
          </a:p>
          <a:p>
            <a:pPr marL="912480" lvl="2">
              <a:spcBef>
                <a:spcPts val="374"/>
              </a:spcBef>
              <a:defRPr/>
            </a:pPr>
            <a:endParaRPr lang="en-US" sz="2794" kern="0" dirty="0">
              <a:solidFill>
                <a:schemeClr val="tx2"/>
              </a:solidFill>
              <a:cs typeface="Tahoma" charset="0"/>
            </a:endParaRPr>
          </a:p>
          <a:p>
            <a:pPr>
              <a:spcBef>
                <a:spcPts val="374"/>
              </a:spcBef>
              <a:defRPr/>
            </a:pPr>
            <a:r>
              <a:rPr lang="en-US" sz="2794" kern="0" dirty="0">
                <a:solidFill>
                  <a:schemeClr val="tx2"/>
                </a:solidFill>
                <a:cs typeface="Tahoma" charset="0"/>
              </a:rPr>
              <a:t>The OFO is updated every two years:</a:t>
            </a:r>
          </a:p>
          <a:p>
            <a:pPr>
              <a:spcBef>
                <a:spcPts val="374"/>
              </a:spcBef>
              <a:defRPr/>
            </a:pPr>
            <a:endParaRPr lang="en-US" sz="2794" kern="0" dirty="0">
              <a:solidFill>
                <a:schemeClr val="tx2"/>
              </a:solidFill>
              <a:cs typeface="Tahoma" charset="0"/>
            </a:endParaRPr>
          </a:p>
          <a:p>
            <a:pPr lvl="1">
              <a:spcBef>
                <a:spcPts val="374"/>
              </a:spcBef>
              <a:defRPr/>
            </a:pPr>
            <a:r>
              <a:rPr lang="en-US" sz="2794" kern="0" dirty="0">
                <a:solidFill>
                  <a:schemeClr val="tx2"/>
                </a:solidFill>
                <a:cs typeface="Tahoma" charset="0"/>
              </a:rPr>
              <a:t>Version 21 is used for Workplace Skills Plans/ Annual Training Report</a:t>
            </a:r>
          </a:p>
        </p:txBody>
      </p:sp>
    </p:spTree>
    <p:extLst>
      <p:ext uri="{BB962C8B-B14F-4D97-AF65-F5344CB8AC3E}">
        <p14:creationId xmlns:p14="http://schemas.microsoft.com/office/powerpoint/2010/main" val="24910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55D49C29-C964-AB43-20FF-A277F237E84A}"/>
              </a:ext>
            </a:extLst>
          </p:cNvPr>
          <p:cNvSpPr txBox="1">
            <a:spLocks/>
          </p:cNvSpPr>
          <p:nvPr/>
        </p:nvSpPr>
        <p:spPr>
          <a:xfrm>
            <a:off x="419100" y="609600"/>
            <a:ext cx="11544299" cy="369332"/>
          </a:xfrm>
          <a:prstGeom prst="rect">
            <a:avLst/>
          </a:prstGeom>
        </p:spPr>
        <p:txBody>
          <a:bodyPr/>
          <a:lstStyle>
            <a:lvl1pPr algn="ctr">
              <a:defRPr sz="2800">
                <a:latin typeface="+mj-lt"/>
                <a:ea typeface="+mj-ea"/>
                <a:cs typeface="+mj-cs"/>
              </a:defRPr>
            </a:lvl1pPr>
          </a:lstStyle>
          <a:p>
            <a:r>
              <a:rPr lang="en-US" kern="0">
                <a:solidFill>
                  <a:schemeClr val="tx2"/>
                </a:solidFill>
                <a:latin typeface="+mn-lt"/>
              </a:rPr>
              <a:t>Contact Details : GM Mr. PK Naicker – 031 702 442 </a:t>
            </a:r>
            <a:endParaRPr lang="en-US" kern="0" dirty="0">
              <a:solidFill>
                <a:schemeClr val="tx2"/>
              </a:solidFill>
              <a:latin typeface="+mn-lt"/>
            </a:endParaRPr>
          </a:p>
        </p:txBody>
      </p:sp>
      <p:sp>
        <p:nvSpPr>
          <p:cNvPr id="3" name="TextBox 2">
            <a:extLst>
              <a:ext uri="{FF2B5EF4-FFF2-40B4-BE49-F238E27FC236}">
                <a16:creationId xmlns:a16="http://schemas.microsoft.com/office/drawing/2014/main" id="{CEB3190B-256F-D12A-6F23-2789892C5BBC}"/>
              </a:ext>
            </a:extLst>
          </p:cNvPr>
          <p:cNvSpPr txBox="1"/>
          <p:nvPr/>
        </p:nvSpPr>
        <p:spPr>
          <a:xfrm>
            <a:off x="740878" y="1444180"/>
            <a:ext cx="553228" cy="3804204"/>
          </a:xfrm>
          <a:prstGeom prst="rect">
            <a:avLst/>
          </a:prstGeom>
          <a:noFill/>
        </p:spPr>
        <p:txBody>
          <a:bodyPr vert="vert270" wrap="square" rtlCol="0">
            <a:spAutoFit/>
          </a:bodyPr>
          <a:lstStyle/>
          <a:p>
            <a:pPr algn="ctr" defTabSz="912480">
              <a:defRPr/>
            </a:pPr>
            <a:r>
              <a:rPr lang="en-US" sz="2395" b="1" kern="0" dirty="0">
                <a:solidFill>
                  <a:schemeClr val="tx2"/>
                </a:solidFill>
              </a:rPr>
              <a:t>REGIONAL OFFICES</a:t>
            </a:r>
          </a:p>
        </p:txBody>
      </p:sp>
      <p:sp>
        <p:nvSpPr>
          <p:cNvPr id="4" name="Content Placeholder 2">
            <a:extLst>
              <a:ext uri="{FF2B5EF4-FFF2-40B4-BE49-F238E27FC236}">
                <a16:creationId xmlns:a16="http://schemas.microsoft.com/office/drawing/2014/main" id="{406FF9D4-2B00-D00B-BAB6-0B35BFCFB838}"/>
              </a:ext>
            </a:extLst>
          </p:cNvPr>
          <p:cNvSpPr txBox="1">
            <a:spLocks/>
          </p:cNvSpPr>
          <p:nvPr/>
        </p:nvSpPr>
        <p:spPr>
          <a:xfrm>
            <a:off x="1436645" y="1089066"/>
            <a:ext cx="4154350" cy="4746117"/>
          </a:xfrm>
          <a:prstGeom prst="rect">
            <a:avLst/>
          </a:prstGeom>
        </p:spPr>
        <p:txBody>
          <a:bodyPr vert="horz" lIns="91250" tIns="45625" rIns="91250" bIns="45625"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180" indent="-342180" defTabSz="456240">
              <a:defRPr/>
            </a:pPr>
            <a:r>
              <a:rPr lang="en-US" sz="1996" b="1" dirty="0">
                <a:solidFill>
                  <a:schemeClr val="tx2"/>
                </a:solidFill>
                <a:latin typeface="Calibri"/>
              </a:rPr>
              <a:t>Johannesburg</a:t>
            </a:r>
          </a:p>
          <a:p>
            <a:pPr marL="741390" lvl="1" indent="-285150" defTabSz="456240">
              <a:defRPr/>
            </a:pPr>
            <a:r>
              <a:rPr lang="en-US" sz="1996" dirty="0">
                <a:solidFill>
                  <a:schemeClr val="tx2"/>
                </a:solidFill>
                <a:latin typeface="Calibri"/>
              </a:rPr>
              <a:t>Pearl Ngiba– 011-403 1700</a:t>
            </a:r>
          </a:p>
          <a:p>
            <a:pPr marL="741390" lvl="1" indent="-285150" defTabSz="456240">
              <a:defRPr/>
            </a:pPr>
            <a:r>
              <a:rPr lang="en-US" sz="1996" dirty="0">
                <a:solidFill>
                  <a:schemeClr val="tx2"/>
                </a:solidFill>
                <a:latin typeface="Calibri"/>
                <a:hlinkClick r:id="rId3">
                  <a:extLst>
                    <a:ext uri="{A12FA001-AC4F-418D-AE19-62706E023703}">
                      <ahyp:hlinkClr xmlns:ahyp="http://schemas.microsoft.com/office/drawing/2018/hyperlinkcolor" val="tx"/>
                    </a:ext>
                  </a:extLst>
                </a:hlinkClick>
              </a:rPr>
              <a:t>PearlN@fpmseta.org.za</a:t>
            </a:r>
            <a:endParaRPr lang="en-US" sz="1996" dirty="0">
              <a:solidFill>
                <a:schemeClr val="tx2"/>
              </a:solidFill>
              <a:latin typeface="Calibri"/>
            </a:endParaRPr>
          </a:p>
          <a:p>
            <a:pPr marL="456240" lvl="1" indent="0" defTabSz="456240">
              <a:buNone/>
              <a:defRPr/>
            </a:pPr>
            <a:endParaRPr lang="en-US" sz="1996" dirty="0">
              <a:solidFill>
                <a:schemeClr val="tx2"/>
              </a:solidFill>
              <a:latin typeface="Calibri"/>
            </a:endParaRPr>
          </a:p>
          <a:p>
            <a:pPr marL="342180" indent="-342180" defTabSz="456240">
              <a:defRPr/>
            </a:pPr>
            <a:r>
              <a:rPr lang="en-US" sz="1996" b="1" dirty="0">
                <a:solidFill>
                  <a:schemeClr val="tx2"/>
                </a:solidFill>
                <a:latin typeface="Calibri"/>
              </a:rPr>
              <a:t>Cape Town</a:t>
            </a:r>
          </a:p>
          <a:p>
            <a:pPr marL="741390" lvl="1" indent="-285150" defTabSz="456240">
              <a:defRPr/>
            </a:pPr>
            <a:r>
              <a:rPr lang="en-US" sz="1996" dirty="0">
                <a:solidFill>
                  <a:schemeClr val="tx2"/>
                </a:solidFill>
                <a:latin typeface="Calibri"/>
              </a:rPr>
              <a:t>Xoliswa Radebe or below number for CT</a:t>
            </a:r>
          </a:p>
          <a:p>
            <a:pPr marL="741390" lvl="1" indent="-285150" defTabSz="456240">
              <a:defRPr/>
            </a:pPr>
            <a:r>
              <a:rPr lang="en-US" sz="1996" dirty="0">
                <a:solidFill>
                  <a:schemeClr val="tx2"/>
                </a:solidFill>
                <a:latin typeface="Calibri"/>
              </a:rPr>
              <a:t>021-462 0057</a:t>
            </a:r>
          </a:p>
          <a:p>
            <a:pPr marL="456240" lvl="1" indent="0" defTabSz="456240">
              <a:buNone/>
              <a:defRPr/>
            </a:pPr>
            <a:endParaRPr lang="en-US" sz="1996" dirty="0">
              <a:solidFill>
                <a:schemeClr val="tx2"/>
              </a:solidFill>
              <a:latin typeface="Calibri"/>
            </a:endParaRPr>
          </a:p>
          <a:p>
            <a:pPr marL="342180" indent="-342180" defTabSz="456240">
              <a:defRPr/>
            </a:pPr>
            <a:r>
              <a:rPr lang="en-US" sz="1996" b="1" dirty="0">
                <a:solidFill>
                  <a:schemeClr val="tx2"/>
                </a:solidFill>
                <a:latin typeface="Calibri"/>
              </a:rPr>
              <a:t>Durban</a:t>
            </a:r>
          </a:p>
          <a:p>
            <a:pPr marL="741390" lvl="1" indent="-285150" defTabSz="456240">
              <a:defRPr/>
            </a:pPr>
            <a:r>
              <a:rPr lang="en-US" sz="1996" dirty="0">
                <a:solidFill>
                  <a:schemeClr val="tx2"/>
                </a:solidFill>
                <a:latin typeface="Calibri"/>
              </a:rPr>
              <a:t>Louise Sagar – 031-702 4482</a:t>
            </a:r>
          </a:p>
          <a:p>
            <a:pPr marL="741390" lvl="1" indent="-285150" defTabSz="456240">
              <a:defRPr/>
            </a:pPr>
            <a:r>
              <a:rPr lang="en-US" sz="1996" dirty="0">
                <a:solidFill>
                  <a:schemeClr val="tx2"/>
                </a:solidFill>
                <a:latin typeface="Calibri"/>
                <a:hlinkClick r:id="rId4">
                  <a:extLst>
                    <a:ext uri="{A12FA001-AC4F-418D-AE19-62706E023703}">
                      <ahyp:hlinkClr xmlns:ahyp="http://schemas.microsoft.com/office/drawing/2018/hyperlinkcolor" val="tx"/>
                    </a:ext>
                  </a:extLst>
                </a:hlinkClick>
              </a:rPr>
              <a:t>LouiseS@fpmseta.org.za</a:t>
            </a:r>
            <a:endParaRPr lang="en-US" sz="1996" dirty="0">
              <a:solidFill>
                <a:schemeClr val="tx2"/>
              </a:solidFill>
              <a:latin typeface="Calibri"/>
            </a:endParaRPr>
          </a:p>
          <a:p>
            <a:pPr marL="342180" indent="-342180" defTabSz="456240">
              <a:defRPr/>
            </a:pPr>
            <a:endParaRPr lang="en-US" sz="1996" dirty="0">
              <a:solidFill>
                <a:schemeClr val="tx2"/>
              </a:solidFill>
              <a:latin typeface="Calibri"/>
            </a:endParaRPr>
          </a:p>
          <a:p>
            <a:pPr marL="342180" indent="-342180" defTabSz="456240">
              <a:defRPr/>
            </a:pPr>
            <a:endParaRPr lang="en-US" sz="1996" dirty="0">
              <a:solidFill>
                <a:schemeClr val="tx2"/>
              </a:solidFill>
              <a:latin typeface="Calibri"/>
            </a:endParaRPr>
          </a:p>
          <a:p>
            <a:pPr marL="456240" lvl="1" indent="0" defTabSz="456240">
              <a:buNone/>
              <a:defRPr/>
            </a:pPr>
            <a:endParaRPr lang="en-US" sz="1996" dirty="0">
              <a:solidFill>
                <a:schemeClr val="tx2"/>
              </a:solidFill>
              <a:latin typeface="Calibri"/>
            </a:endParaRPr>
          </a:p>
          <a:p>
            <a:pPr marL="456240" lvl="1" indent="0" defTabSz="456240">
              <a:buNone/>
              <a:defRPr/>
            </a:pPr>
            <a:endParaRPr lang="en-US" sz="1996" dirty="0">
              <a:solidFill>
                <a:schemeClr val="tx2"/>
              </a:solidFill>
              <a:latin typeface="Calibri"/>
            </a:endParaRPr>
          </a:p>
          <a:p>
            <a:pPr marL="342180" indent="-342180" defTabSz="456240">
              <a:defRPr/>
            </a:pPr>
            <a:endParaRPr lang="en-US" sz="1996" dirty="0">
              <a:solidFill>
                <a:schemeClr val="tx2"/>
              </a:solidFill>
              <a:latin typeface="Calibri"/>
            </a:endParaRPr>
          </a:p>
        </p:txBody>
      </p:sp>
      <p:sp>
        <p:nvSpPr>
          <p:cNvPr id="6" name="TextBox 5">
            <a:extLst>
              <a:ext uri="{FF2B5EF4-FFF2-40B4-BE49-F238E27FC236}">
                <a16:creationId xmlns:a16="http://schemas.microsoft.com/office/drawing/2014/main" id="{CC15FF87-DAA2-341A-A909-2E7C7B7B2D91}"/>
              </a:ext>
            </a:extLst>
          </p:cNvPr>
          <p:cNvSpPr txBox="1"/>
          <p:nvPr/>
        </p:nvSpPr>
        <p:spPr>
          <a:xfrm>
            <a:off x="6280471" y="1444180"/>
            <a:ext cx="553228" cy="3804204"/>
          </a:xfrm>
          <a:prstGeom prst="rect">
            <a:avLst/>
          </a:prstGeom>
          <a:noFill/>
        </p:spPr>
        <p:txBody>
          <a:bodyPr vert="vert270" wrap="square" rtlCol="0">
            <a:spAutoFit/>
          </a:bodyPr>
          <a:lstStyle/>
          <a:p>
            <a:pPr algn="ctr" defTabSz="912480">
              <a:defRPr/>
            </a:pPr>
            <a:r>
              <a:rPr lang="en-US" sz="2395" b="1" kern="0" dirty="0">
                <a:solidFill>
                  <a:schemeClr val="tx2"/>
                </a:solidFill>
              </a:rPr>
              <a:t>HEAD OFFICE</a:t>
            </a:r>
          </a:p>
        </p:txBody>
      </p:sp>
      <p:sp>
        <p:nvSpPr>
          <p:cNvPr id="7" name="Content Placeholder 2">
            <a:extLst>
              <a:ext uri="{FF2B5EF4-FFF2-40B4-BE49-F238E27FC236}">
                <a16:creationId xmlns:a16="http://schemas.microsoft.com/office/drawing/2014/main" id="{66DEBB7F-54DB-DE2B-25D8-065CA54B7736}"/>
              </a:ext>
            </a:extLst>
          </p:cNvPr>
          <p:cNvSpPr txBox="1">
            <a:spLocks/>
          </p:cNvSpPr>
          <p:nvPr/>
        </p:nvSpPr>
        <p:spPr>
          <a:xfrm>
            <a:off x="6720751" y="1127755"/>
            <a:ext cx="5235983" cy="4958307"/>
          </a:xfrm>
          <a:prstGeom prst="rect">
            <a:avLst/>
          </a:prstGeom>
        </p:spPr>
        <p:txBody>
          <a:bodyPr vert="horz" lIns="91250" tIns="45625" rIns="91250" bIns="45625" rtlCol="0">
            <a:normAutofit fontScale="85000" lnSpcReduction="20000"/>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171" indent="-342171" defTabSz="456229">
              <a:defRPr/>
            </a:pPr>
            <a:r>
              <a:rPr lang="en-US" sz="1996" dirty="0">
                <a:solidFill>
                  <a:schemeClr val="tx2"/>
                </a:solidFill>
                <a:latin typeface="Calibri"/>
              </a:rPr>
              <a:t>Skills Planning Research and Reporting Manager</a:t>
            </a:r>
          </a:p>
          <a:p>
            <a:pPr marL="741372" lvl="1" indent="-285144" defTabSz="456229">
              <a:defRPr/>
            </a:pPr>
            <a:r>
              <a:rPr lang="en-US" sz="1996" dirty="0">
                <a:solidFill>
                  <a:schemeClr val="tx2"/>
                </a:solidFill>
                <a:latin typeface="Calibri"/>
              </a:rPr>
              <a:t>Sylvia Tsunke – 011 403 1700</a:t>
            </a:r>
          </a:p>
          <a:p>
            <a:pPr marL="741372" lvl="1" indent="-285144" defTabSz="456229">
              <a:defRPr/>
            </a:pPr>
            <a:r>
              <a:rPr lang="en-US" sz="1996" dirty="0">
                <a:solidFill>
                  <a:schemeClr val="tx2"/>
                </a:solidFill>
                <a:latin typeface="Calibri"/>
                <a:hlinkClick r:id="rId5"/>
              </a:rPr>
              <a:t>sylviat@fpmseta.org.za</a:t>
            </a:r>
            <a:r>
              <a:rPr lang="en-US" sz="1996" dirty="0">
                <a:solidFill>
                  <a:schemeClr val="tx2"/>
                </a:solidFill>
                <a:latin typeface="Calibri"/>
              </a:rPr>
              <a:t> </a:t>
            </a:r>
          </a:p>
          <a:p>
            <a:pPr marL="456228" lvl="1" indent="0" defTabSz="456229">
              <a:buNone/>
              <a:defRPr/>
            </a:pPr>
            <a:endParaRPr lang="en-US" sz="1996" dirty="0">
              <a:solidFill>
                <a:schemeClr val="tx2"/>
              </a:solidFill>
              <a:latin typeface="Calibri"/>
            </a:endParaRPr>
          </a:p>
          <a:p>
            <a:pPr marL="342171" indent="-342171" defTabSz="456229">
              <a:defRPr/>
            </a:pPr>
            <a:r>
              <a:rPr lang="en-US" sz="1996" dirty="0">
                <a:solidFill>
                  <a:schemeClr val="tx2"/>
                </a:solidFill>
                <a:latin typeface="Calibri"/>
              </a:rPr>
              <a:t>Skills Planning &amp; Reporting Coordinator</a:t>
            </a:r>
          </a:p>
          <a:p>
            <a:pPr marL="741372" lvl="1" indent="-285144" defTabSz="456229">
              <a:defRPr/>
            </a:pPr>
            <a:r>
              <a:rPr lang="en-US" sz="1996" dirty="0">
                <a:solidFill>
                  <a:schemeClr val="tx2"/>
                </a:solidFill>
                <a:latin typeface="Calibri"/>
              </a:rPr>
              <a:t>Sbahle Ndlovu– 011-403 1700</a:t>
            </a:r>
          </a:p>
          <a:p>
            <a:pPr marL="741372" lvl="1" indent="-285144" defTabSz="456229">
              <a:defRPr/>
            </a:pPr>
            <a:r>
              <a:rPr lang="en-US" sz="1996" dirty="0">
                <a:solidFill>
                  <a:schemeClr val="tx2"/>
                </a:solidFill>
                <a:latin typeface="Calibri"/>
                <a:hlinkClick r:id="rId6"/>
              </a:rPr>
              <a:t>sbahleN@fpmseta.org.za</a:t>
            </a:r>
            <a:endParaRPr lang="en-US" sz="1996" dirty="0">
              <a:solidFill>
                <a:schemeClr val="tx2"/>
              </a:solidFill>
              <a:latin typeface="Calibri"/>
            </a:endParaRPr>
          </a:p>
          <a:p>
            <a:pPr marL="456228" lvl="1" indent="0" defTabSz="456229">
              <a:buNone/>
              <a:defRPr/>
            </a:pPr>
            <a:endParaRPr lang="en-US" sz="1996" dirty="0">
              <a:solidFill>
                <a:schemeClr val="tx2"/>
              </a:solidFill>
              <a:latin typeface="Calibri"/>
            </a:endParaRPr>
          </a:p>
          <a:p>
            <a:pPr marL="342171" indent="-342171" defTabSz="456229">
              <a:defRPr/>
            </a:pPr>
            <a:r>
              <a:rPr lang="en-US" sz="1996" dirty="0">
                <a:solidFill>
                  <a:schemeClr val="tx2"/>
                </a:solidFill>
                <a:latin typeface="Calibri"/>
              </a:rPr>
              <a:t>Skills Planning  Specialist</a:t>
            </a:r>
          </a:p>
          <a:p>
            <a:pPr marL="741372" lvl="1" indent="-285144" defTabSz="456229">
              <a:defRPr/>
            </a:pPr>
            <a:r>
              <a:rPr lang="en-US" sz="1996" dirty="0">
                <a:solidFill>
                  <a:schemeClr val="tx2"/>
                </a:solidFill>
                <a:latin typeface="Calibri"/>
              </a:rPr>
              <a:t>Xoliswa Radebe– 011 – 403 1700</a:t>
            </a:r>
          </a:p>
          <a:p>
            <a:pPr marL="741372" lvl="1" indent="-285144" defTabSz="456229">
              <a:defRPr/>
            </a:pPr>
            <a:r>
              <a:rPr lang="en-US" sz="1996" dirty="0">
                <a:solidFill>
                  <a:schemeClr val="tx2"/>
                </a:solidFill>
                <a:latin typeface="Calibri"/>
                <a:hlinkClick r:id="rId7"/>
              </a:rPr>
              <a:t>xoliswaR@fpmseta.org.za</a:t>
            </a:r>
            <a:endParaRPr lang="en-US" sz="1996" dirty="0">
              <a:solidFill>
                <a:schemeClr val="tx2"/>
              </a:solidFill>
              <a:latin typeface="Calibri"/>
            </a:endParaRPr>
          </a:p>
          <a:p>
            <a:pPr marL="456228" lvl="1" indent="0" defTabSz="456229">
              <a:buNone/>
              <a:defRPr/>
            </a:pPr>
            <a:endParaRPr lang="en-US" sz="1996" dirty="0">
              <a:solidFill>
                <a:schemeClr val="tx2"/>
              </a:solidFill>
              <a:latin typeface="Calibri"/>
            </a:endParaRPr>
          </a:p>
          <a:p>
            <a:pPr marL="456228" lvl="1" indent="0" defTabSz="456229">
              <a:buNone/>
              <a:defRPr/>
            </a:pPr>
            <a:r>
              <a:rPr lang="en-US" sz="1996" dirty="0">
                <a:solidFill>
                  <a:schemeClr val="tx2"/>
                </a:solidFill>
                <a:latin typeface="Calibri"/>
              </a:rPr>
              <a:t>	</a:t>
            </a:r>
          </a:p>
          <a:p>
            <a:pPr marL="456228" lvl="1" indent="0" defTabSz="456229">
              <a:buNone/>
              <a:defRPr/>
            </a:pPr>
            <a:r>
              <a:rPr lang="en-US" sz="1996" dirty="0">
                <a:solidFill>
                  <a:schemeClr val="tx2"/>
                </a:solidFill>
                <a:latin typeface="Calibri"/>
              </a:rPr>
              <a:t>Skills Planning Administrator</a:t>
            </a:r>
          </a:p>
          <a:p>
            <a:pPr marL="799128" lvl="1" indent="-342900" defTabSz="456229">
              <a:buFontTx/>
              <a:buChar char="-"/>
              <a:defRPr/>
            </a:pPr>
            <a:r>
              <a:rPr lang="en-US" sz="1996" dirty="0">
                <a:solidFill>
                  <a:schemeClr val="tx2"/>
                </a:solidFill>
                <a:latin typeface="Calibri"/>
              </a:rPr>
              <a:t>Thulani Majola – 011 403-1700</a:t>
            </a:r>
          </a:p>
          <a:p>
            <a:pPr marL="799128" lvl="1" indent="-342900" defTabSz="456229">
              <a:buFontTx/>
              <a:buChar char="-"/>
              <a:defRPr/>
            </a:pPr>
            <a:r>
              <a:rPr lang="en-US" sz="1996" dirty="0">
                <a:solidFill>
                  <a:schemeClr val="tx2"/>
                </a:solidFill>
                <a:latin typeface="Calibri"/>
                <a:hlinkClick r:id="rId8"/>
              </a:rPr>
              <a:t>thulaniM@fpmseta.org.za</a:t>
            </a:r>
            <a:endParaRPr lang="en-US" sz="1996" dirty="0">
              <a:solidFill>
                <a:schemeClr val="tx2"/>
              </a:solidFill>
              <a:latin typeface="Calibri"/>
            </a:endParaRPr>
          </a:p>
          <a:p>
            <a:pPr marL="799128" lvl="1" indent="-342900" defTabSz="456229">
              <a:buFontTx/>
              <a:buChar char="-"/>
              <a:defRPr/>
            </a:pPr>
            <a:endParaRPr lang="en-US" sz="1996" dirty="0">
              <a:solidFill>
                <a:schemeClr val="tx2"/>
              </a:solidFill>
              <a:latin typeface="Calibri"/>
            </a:endParaRPr>
          </a:p>
          <a:p>
            <a:pPr marL="0" indent="0" defTabSz="456229">
              <a:buNone/>
              <a:defRPr/>
            </a:pPr>
            <a:r>
              <a:rPr lang="en-US" sz="1996" dirty="0">
                <a:solidFill>
                  <a:schemeClr val="tx2"/>
                </a:solidFill>
                <a:latin typeface="Calibri"/>
              </a:rPr>
              <a:t> </a:t>
            </a:r>
          </a:p>
          <a:p>
            <a:pPr marL="741372" lvl="1" indent="-285144" defTabSz="456229">
              <a:defRPr/>
            </a:pPr>
            <a:endParaRPr lang="en-US" sz="1996" dirty="0">
              <a:solidFill>
                <a:schemeClr val="tx2"/>
              </a:solidFill>
              <a:latin typeface="Calibri"/>
            </a:endParaRPr>
          </a:p>
          <a:p>
            <a:pPr marL="342171" indent="-342171" defTabSz="456229">
              <a:defRPr/>
            </a:pPr>
            <a:endParaRPr lang="en-US" sz="1996" dirty="0">
              <a:solidFill>
                <a:schemeClr val="tx2"/>
              </a:solidFill>
              <a:latin typeface="Calibri"/>
            </a:endParaRPr>
          </a:p>
          <a:p>
            <a:pPr marL="456240" lvl="1" indent="0" defTabSz="456229">
              <a:buNone/>
              <a:defRPr/>
            </a:pPr>
            <a:endParaRPr lang="en-US" sz="1996" dirty="0">
              <a:solidFill>
                <a:schemeClr val="tx2"/>
              </a:solidFill>
              <a:latin typeface="Calibri"/>
            </a:endParaRPr>
          </a:p>
          <a:p>
            <a:pPr marL="456240" lvl="1" indent="0" defTabSz="456229">
              <a:buNone/>
              <a:defRPr/>
            </a:pPr>
            <a:endParaRPr lang="en-US" sz="1996" dirty="0">
              <a:solidFill>
                <a:schemeClr val="tx2"/>
              </a:solidFill>
              <a:latin typeface="Calibri"/>
            </a:endParaRPr>
          </a:p>
          <a:p>
            <a:pPr marL="342171" indent="-342171" defTabSz="456229">
              <a:defRPr/>
            </a:pPr>
            <a:endParaRPr lang="en-US" sz="1996" dirty="0">
              <a:solidFill>
                <a:schemeClr val="tx2"/>
              </a:solidFill>
              <a:latin typeface="Calibri"/>
            </a:endParaRPr>
          </a:p>
        </p:txBody>
      </p:sp>
    </p:spTree>
    <p:extLst>
      <p:ext uri="{BB962C8B-B14F-4D97-AF65-F5344CB8AC3E}">
        <p14:creationId xmlns:p14="http://schemas.microsoft.com/office/powerpoint/2010/main" val="327814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port, water sport, swimming&#10;&#10;Description automatically generated">
            <a:extLst>
              <a:ext uri="{FF2B5EF4-FFF2-40B4-BE49-F238E27FC236}">
                <a16:creationId xmlns:a16="http://schemas.microsoft.com/office/drawing/2014/main" id="{86EFF1E6-BB00-104A-AAB2-EFAFACCC1E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975"/>
          <a:stretch/>
        </p:blipFill>
        <p:spPr>
          <a:xfrm>
            <a:off x="-91440" y="1"/>
            <a:ext cx="12258040" cy="6858000"/>
          </a:xfrm>
          <a:prstGeom prst="rect">
            <a:avLst/>
          </a:prstGeom>
        </p:spPr>
      </p:pic>
      <p:sp>
        <p:nvSpPr>
          <p:cNvPr id="4" name="TextBox 3">
            <a:extLst>
              <a:ext uri="{FF2B5EF4-FFF2-40B4-BE49-F238E27FC236}">
                <a16:creationId xmlns:a16="http://schemas.microsoft.com/office/drawing/2014/main" id="{571B9581-26EE-0645-92D8-510DA6CA8FEE}"/>
              </a:ext>
            </a:extLst>
          </p:cNvPr>
          <p:cNvSpPr txBox="1"/>
          <p:nvPr/>
        </p:nvSpPr>
        <p:spPr>
          <a:xfrm>
            <a:off x="869474" y="689748"/>
            <a:ext cx="10427652" cy="5509200"/>
          </a:xfrm>
          <a:prstGeom prst="rect">
            <a:avLst/>
          </a:prstGeom>
          <a:noFill/>
        </p:spPr>
        <p:txBody>
          <a:bodyPr wrap="square">
            <a:spAutoFit/>
          </a:bodyPr>
          <a:lstStyle/>
          <a:p>
            <a:pPr algn="ctr"/>
            <a:br>
              <a:rPr lang="en-ZA" sz="3200" b="1" dirty="0">
                <a:solidFill>
                  <a:schemeClr val="bg1"/>
                </a:solidFill>
                <a:effectLst/>
                <a:latin typeface="Avant Garde" pitchFamily="2" charset="0"/>
              </a:rPr>
            </a:br>
            <a:r>
              <a:rPr lang="en-ZA" sz="3200" b="1" dirty="0">
                <a:solidFill>
                  <a:schemeClr val="bg1"/>
                </a:solidFill>
                <a:effectLst/>
                <a:latin typeface="Avant Garde" pitchFamily="2" charset="0"/>
              </a:rPr>
              <a:t>MG-Skills Planning Presentation: 2023-24</a:t>
            </a:r>
          </a:p>
          <a:p>
            <a:pPr algn="ctr"/>
            <a:endParaRPr lang="en-ZA" sz="3200" b="1" dirty="0">
              <a:solidFill>
                <a:schemeClr val="bg1"/>
              </a:solidFill>
              <a:latin typeface="Avant Garde" pitchFamily="2" charset="0"/>
            </a:endParaRPr>
          </a:p>
          <a:p>
            <a:pPr algn="ctr"/>
            <a:endParaRPr lang="en-ZA" sz="3200" b="1" dirty="0">
              <a:solidFill>
                <a:schemeClr val="bg1"/>
              </a:solidFill>
              <a:latin typeface="Avant Garde" pitchFamily="2" charset="0"/>
            </a:endParaRPr>
          </a:p>
          <a:p>
            <a:pPr algn="ctr"/>
            <a:endParaRPr lang="en-ZA" sz="3200" b="1" dirty="0">
              <a:solidFill>
                <a:schemeClr val="bg1"/>
              </a:solidFill>
              <a:latin typeface="Avant Garde" pitchFamily="2" charset="0"/>
            </a:endParaRPr>
          </a:p>
          <a:p>
            <a:pPr algn="ctr"/>
            <a:endParaRPr lang="en-ZA" sz="3200" b="1" dirty="0">
              <a:solidFill>
                <a:schemeClr val="bg1"/>
              </a:solidFill>
              <a:latin typeface="Avant Garde" pitchFamily="2" charset="0"/>
            </a:endParaRPr>
          </a:p>
          <a:p>
            <a:pPr algn="ctr"/>
            <a:endParaRPr lang="en-ZA" sz="3200" b="1" dirty="0">
              <a:solidFill>
                <a:schemeClr val="bg1"/>
              </a:solidFill>
              <a:latin typeface="Avant Garde" pitchFamily="2" charset="0"/>
            </a:endParaRPr>
          </a:p>
          <a:p>
            <a:pPr algn="ctr"/>
            <a:r>
              <a:rPr lang="en-GB" sz="3200" b="1" dirty="0">
                <a:solidFill>
                  <a:schemeClr val="bg1"/>
                </a:solidFill>
                <a:effectLst/>
                <a:latin typeface="Avant Garde" pitchFamily="2" charset="0"/>
              </a:rPr>
              <a:t>FP&amp;M SETA: Workplace Skills Plan &amp; Annual Training Report  2023/24 LMIS Training, and </a:t>
            </a:r>
          </a:p>
          <a:p>
            <a:pPr algn="ctr"/>
            <a:r>
              <a:rPr lang="en-GB" sz="3200" b="1" dirty="0">
                <a:solidFill>
                  <a:schemeClr val="bg1"/>
                </a:solidFill>
                <a:effectLst/>
                <a:latin typeface="Avant Garde" pitchFamily="2" charset="0"/>
              </a:rPr>
              <a:t>OFO Mapping Tool Capacity </a:t>
            </a:r>
          </a:p>
          <a:p>
            <a:pPr algn="ctr"/>
            <a:endParaRPr lang="en-ZA" sz="3200" b="1" dirty="0">
              <a:solidFill>
                <a:schemeClr val="bg1"/>
              </a:solidFill>
              <a:effectLst/>
              <a:latin typeface="Avant Garde" pitchFamily="2" charset="0"/>
            </a:endParaRPr>
          </a:p>
        </p:txBody>
      </p:sp>
      <p:pic>
        <p:nvPicPr>
          <p:cNvPr id="5" name="Picture 4" descr="A picture containing text, businesscard&#10;&#10;Description automatically generated">
            <a:extLst>
              <a:ext uri="{FF2B5EF4-FFF2-40B4-BE49-F238E27FC236}">
                <a16:creationId xmlns:a16="http://schemas.microsoft.com/office/drawing/2014/main" id="{577C4EE6-64B1-EB42-A425-47C2D57E4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1900" y="4800600"/>
            <a:ext cx="1625600" cy="1625600"/>
          </a:xfrm>
          <a:prstGeom prst="rect">
            <a:avLst/>
          </a:prstGeom>
        </p:spPr>
      </p:pic>
    </p:spTree>
    <p:extLst>
      <p:ext uri="{BB962C8B-B14F-4D97-AF65-F5344CB8AC3E}">
        <p14:creationId xmlns:p14="http://schemas.microsoft.com/office/powerpoint/2010/main" val="68603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4D3AF1A5-5F8B-6DA5-4133-C5A9E03C342A}"/>
              </a:ext>
            </a:extLst>
          </p:cNvPr>
          <p:cNvSpPr txBox="1">
            <a:spLocks/>
          </p:cNvSpPr>
          <p:nvPr/>
        </p:nvSpPr>
        <p:spPr>
          <a:xfrm>
            <a:off x="311150" y="238773"/>
            <a:ext cx="11544299" cy="536977"/>
          </a:xfrm>
          <a:prstGeom prst="rect">
            <a:avLst/>
          </a:prstGeom>
        </p:spPr>
        <p:txBody>
          <a:bodyPr>
            <a:noAutofit/>
          </a:bodyPr>
          <a:lstStyle>
            <a:lvl1pPr algn="ctr">
              <a:defRPr sz="2800">
                <a:latin typeface="+mj-lt"/>
                <a:ea typeface="+mj-ea"/>
                <a:cs typeface="+mj-cs"/>
              </a:defRPr>
            </a:lvl1pPr>
          </a:lstStyle>
          <a:p>
            <a:r>
              <a:rPr lang="en-US" sz="3200" b="1" kern="0" dirty="0">
                <a:solidFill>
                  <a:schemeClr val="tx2"/>
                </a:solidFill>
                <a:latin typeface="+mn-lt"/>
              </a:rPr>
              <a:t>WORKPLACE SKILLS PLAN AND ANNUAL TRAINING REPORT 2023/24</a:t>
            </a:r>
          </a:p>
        </p:txBody>
      </p:sp>
      <p:sp>
        <p:nvSpPr>
          <p:cNvPr id="3" name="Content Placeholder 2">
            <a:extLst>
              <a:ext uri="{FF2B5EF4-FFF2-40B4-BE49-F238E27FC236}">
                <a16:creationId xmlns:a16="http://schemas.microsoft.com/office/drawing/2014/main" id="{6E3DEB69-1153-3893-54B4-27DAF5843572}"/>
              </a:ext>
            </a:extLst>
          </p:cNvPr>
          <p:cNvSpPr txBox="1">
            <a:spLocks/>
          </p:cNvSpPr>
          <p:nvPr/>
        </p:nvSpPr>
        <p:spPr>
          <a:xfrm>
            <a:off x="702309" y="1508974"/>
            <a:ext cx="11037571" cy="4917226"/>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395" b="1" kern="0" dirty="0">
                <a:solidFill>
                  <a:schemeClr val="tx2"/>
                </a:solidFill>
              </a:rPr>
              <a:t>There’s 2 Processes of Capturing the WSP/ATR:</a:t>
            </a:r>
          </a:p>
          <a:p>
            <a:r>
              <a:rPr lang="en-US" sz="2395" kern="0" dirty="0">
                <a:solidFill>
                  <a:schemeClr val="tx2"/>
                </a:solidFill>
              </a:rPr>
              <a:t>Excel upload and direct capturing onto the LMIS system</a:t>
            </a:r>
          </a:p>
          <a:p>
            <a:pPr marL="342900" indent="-342900">
              <a:buFont typeface="Wingdings" panose="05000000000000000000" pitchFamily="2" charset="2"/>
              <a:buChar char="§"/>
            </a:pPr>
            <a:r>
              <a:rPr lang="en-US" sz="1996" b="1" i="1" kern="0" dirty="0">
                <a:solidFill>
                  <a:schemeClr val="tx2"/>
                </a:solidFill>
              </a:rPr>
              <a:t>1. Excel Upload template:</a:t>
            </a:r>
          </a:p>
          <a:p>
            <a:pPr lvl="1"/>
            <a:r>
              <a:rPr lang="en-US" sz="1597" i="1" kern="0" dirty="0">
                <a:solidFill>
                  <a:schemeClr val="tx2"/>
                </a:solidFill>
              </a:rPr>
              <a:t>Employee worksheet (Planned and Implemented Training)</a:t>
            </a:r>
          </a:p>
          <a:p>
            <a:pPr lvl="1"/>
            <a:r>
              <a:rPr lang="en-US" sz="1597" i="1" kern="0" dirty="0">
                <a:solidFill>
                  <a:schemeClr val="tx2"/>
                </a:solidFill>
              </a:rPr>
              <a:t>Training Interventions worksheet (Information of all Interventions, NQF Level, Pivotal and Non-Pivotal, Cost of training, DG (Y/N)</a:t>
            </a:r>
          </a:p>
          <a:p>
            <a:pPr lvl="1"/>
            <a:r>
              <a:rPr lang="en-US" sz="1597" i="1" kern="0" dirty="0">
                <a:solidFill>
                  <a:schemeClr val="tx2"/>
                </a:solidFill>
              </a:rPr>
              <a:t>Training Completed and Planned ( WSP and ATR) (Intervention title, employee intervention status, start and end date, learning mode, appointment section) etc.</a:t>
            </a:r>
          </a:p>
          <a:p>
            <a:endParaRPr lang="en-GB" sz="1597" i="1" kern="0" dirty="0">
              <a:solidFill>
                <a:schemeClr val="tx2"/>
              </a:solidFill>
            </a:endParaRPr>
          </a:p>
          <a:p>
            <a:r>
              <a:rPr lang="en-GB" sz="1597" b="1" i="1" u="sng" kern="0" dirty="0">
                <a:solidFill>
                  <a:schemeClr val="tx2"/>
                </a:solidFill>
              </a:rPr>
              <a:t>POPIA ACT, PLEASE NOTE </a:t>
            </a:r>
          </a:p>
          <a:p>
            <a:endParaRPr lang="en-GB" sz="1597" b="1" i="1" u="sng" kern="0" dirty="0">
              <a:solidFill>
                <a:schemeClr val="tx2"/>
              </a:solidFill>
            </a:endParaRPr>
          </a:p>
          <a:p>
            <a:r>
              <a:rPr lang="en-GB" b="1" i="1" kern="0" dirty="0">
                <a:solidFill>
                  <a:schemeClr val="tx2"/>
                </a:solidFill>
              </a:rPr>
              <a:t>The FP&amp;M Seta observes the </a:t>
            </a:r>
            <a:r>
              <a:rPr lang="en-GB" b="1" i="1" kern="0" dirty="0" err="1">
                <a:solidFill>
                  <a:schemeClr val="tx2"/>
                </a:solidFill>
              </a:rPr>
              <a:t>Popi</a:t>
            </a:r>
            <a:r>
              <a:rPr lang="en-GB" b="1" i="1" kern="0" dirty="0">
                <a:solidFill>
                  <a:schemeClr val="tx2"/>
                </a:solidFill>
              </a:rPr>
              <a:t> Act, and we would like to assure our stakeholders that; all information on the template, including employee unit data information, will be treated with strict confidentiality and used for reporting to DHET and research purposes only</a:t>
            </a:r>
          </a:p>
          <a:p>
            <a:endParaRPr lang="en-GB" b="1" i="1" kern="0" dirty="0">
              <a:solidFill>
                <a:schemeClr val="tx2"/>
              </a:solidFill>
            </a:endParaRPr>
          </a:p>
          <a:p>
            <a:r>
              <a:rPr lang="en-ZA" sz="1796" kern="0" dirty="0">
                <a:solidFill>
                  <a:schemeClr val="tx2"/>
                </a:solidFill>
                <a:latin typeface="Calibri" panose="020F0502020204030204" pitchFamily="34" charset="0"/>
                <a:ea typeface="Calibri" panose="020F0502020204030204" pitchFamily="34" charset="0"/>
              </a:rPr>
              <a:t>By accessing this website /template , I consent to the collection, collation, processing, and storing of such information and the use and disclosure of such information in accordance with this the POPI Act. </a:t>
            </a:r>
            <a:endParaRPr lang="en-US" sz="1597" i="1" kern="0" dirty="0">
              <a:solidFill>
                <a:schemeClr val="tx2"/>
              </a:solidFill>
            </a:endParaRPr>
          </a:p>
        </p:txBody>
      </p:sp>
    </p:spTree>
    <p:extLst>
      <p:ext uri="{BB962C8B-B14F-4D97-AF65-F5344CB8AC3E}">
        <p14:creationId xmlns:p14="http://schemas.microsoft.com/office/powerpoint/2010/main" val="316385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B54CA3ED-2347-7A7C-34FC-5C0394C98CA4}"/>
              </a:ext>
            </a:extLst>
          </p:cNvPr>
          <p:cNvSpPr txBox="1">
            <a:spLocks/>
          </p:cNvSpPr>
          <p:nvPr/>
        </p:nvSpPr>
        <p:spPr>
          <a:xfrm>
            <a:off x="911329" y="7144"/>
            <a:ext cx="10949940" cy="1140619"/>
          </a:xfrm>
        </p:spPr>
        <p:txBody>
          <a:bodyPr anchor="ctr">
            <a:normAutofit/>
          </a:bodyPr>
          <a:lstStyle>
            <a:lvl1pPr algn="ctr">
              <a:defRPr sz="2800">
                <a:latin typeface="+mj-lt"/>
                <a:ea typeface="+mj-ea"/>
                <a:cs typeface="+mj-cs"/>
              </a:defRPr>
            </a:lvl1pPr>
          </a:lstStyle>
          <a:p>
            <a:r>
              <a:rPr lang="en-US" sz="3200" b="1" kern="0" dirty="0">
                <a:solidFill>
                  <a:schemeClr val="tx2"/>
                </a:solidFill>
              </a:rPr>
              <a:t>REGISTERING/ LOGIN TO LMIS- PROCESSES</a:t>
            </a:r>
          </a:p>
        </p:txBody>
      </p:sp>
      <p:sp>
        <p:nvSpPr>
          <p:cNvPr id="3" name="Text Placeholder 2">
            <a:extLst>
              <a:ext uri="{FF2B5EF4-FFF2-40B4-BE49-F238E27FC236}">
                <a16:creationId xmlns:a16="http://schemas.microsoft.com/office/drawing/2014/main" id="{25F215D6-25BE-22E6-3FC1-EBB212C9B5AB}"/>
              </a:ext>
            </a:extLst>
          </p:cNvPr>
          <p:cNvSpPr txBox="1">
            <a:spLocks/>
          </p:cNvSpPr>
          <p:nvPr/>
        </p:nvSpPr>
        <p:spPr>
          <a:xfrm>
            <a:off x="608330" y="796522"/>
            <a:ext cx="10186071" cy="990599"/>
          </a:xfr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i="1" kern="0" dirty="0">
                <a:solidFill>
                  <a:schemeClr val="tx2"/>
                </a:solidFill>
              </a:rPr>
              <a:t>LMIS direct Capturing; </a:t>
            </a:r>
            <a:r>
              <a:rPr lang="en-US" i="1" kern="0" dirty="0" err="1">
                <a:solidFill>
                  <a:schemeClr val="tx2"/>
                </a:solidFill>
              </a:rPr>
              <a:t>Adaptit</a:t>
            </a:r>
            <a:r>
              <a:rPr lang="en-US" i="1" kern="0" dirty="0">
                <a:solidFill>
                  <a:schemeClr val="tx2"/>
                </a:solidFill>
              </a:rPr>
              <a:t> to take stakeholders through the system</a:t>
            </a:r>
          </a:p>
          <a:p>
            <a:endParaRPr lang="en-US" i="1" kern="0" dirty="0">
              <a:solidFill>
                <a:schemeClr val="tx2"/>
              </a:solidFill>
            </a:endParaRPr>
          </a:p>
          <a:p>
            <a:r>
              <a:rPr lang="en-US" i="1" kern="0" dirty="0">
                <a:solidFill>
                  <a:schemeClr val="tx2"/>
                </a:solidFill>
              </a:rPr>
              <a:t>Below is the website landing page </a:t>
            </a:r>
          </a:p>
        </p:txBody>
      </p:sp>
      <p:pic>
        <p:nvPicPr>
          <p:cNvPr id="4" name="Content Placeholder 3" descr="Graphical user interface, text, application, Word, email&#10;&#10;Description automatically generated">
            <a:extLst>
              <a:ext uri="{FF2B5EF4-FFF2-40B4-BE49-F238E27FC236}">
                <a16:creationId xmlns:a16="http://schemas.microsoft.com/office/drawing/2014/main" id="{035BE00C-72EB-4A37-C026-2EA32824AFC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bwMode="auto">
          <a:xfrm>
            <a:off x="608330" y="1787121"/>
            <a:ext cx="10186071" cy="3792791"/>
          </a:xfrm>
          <a:prstGeom prst="rect">
            <a:avLst/>
          </a:prstGeom>
          <a:noFill/>
          <a:ln>
            <a:noFill/>
          </a:ln>
        </p:spPr>
      </p:pic>
    </p:spTree>
    <p:extLst>
      <p:ext uri="{BB962C8B-B14F-4D97-AF65-F5344CB8AC3E}">
        <p14:creationId xmlns:p14="http://schemas.microsoft.com/office/powerpoint/2010/main" val="397306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18F26665-48FD-1DFE-B362-2E86304C1F76}"/>
              </a:ext>
            </a:extLst>
          </p:cNvPr>
          <p:cNvSpPr txBox="1">
            <a:spLocks/>
          </p:cNvSpPr>
          <p:nvPr/>
        </p:nvSpPr>
        <p:spPr>
          <a:xfrm>
            <a:off x="346528" y="457200"/>
            <a:ext cx="11544299" cy="536977"/>
          </a:xfrm>
          <a:prstGeom prst="rect">
            <a:avLst/>
          </a:prstGeom>
        </p:spPr>
        <p:txBody>
          <a:bodyPr/>
          <a:lstStyle>
            <a:lvl1pPr algn="ctr">
              <a:defRPr sz="2800">
                <a:latin typeface="+mj-lt"/>
                <a:ea typeface="+mj-ea"/>
                <a:cs typeface="+mj-cs"/>
              </a:defRPr>
            </a:lvl1pPr>
          </a:lstStyle>
          <a:p>
            <a:r>
              <a:rPr lang="en-US" altLang="en-US" sz="3200" b="1" dirty="0">
                <a:solidFill>
                  <a:schemeClr val="accent5">
                    <a:lumMod val="50000"/>
                  </a:schemeClr>
                </a:solidFill>
                <a:latin typeface="+mn-lt"/>
                <a:ea typeface="Calibri" panose="020F0502020204030204" pitchFamily="34" charset="0"/>
                <a:cs typeface="+mn-cs"/>
              </a:rPr>
              <a:t>SETA GRANT REGULATIONS</a:t>
            </a:r>
            <a:endParaRPr lang="en-US" sz="3200" b="1" dirty="0">
              <a:solidFill>
                <a:schemeClr val="accent5">
                  <a:lumMod val="50000"/>
                </a:schemeClr>
              </a:solidFill>
              <a:latin typeface="+mn-lt"/>
              <a:ea typeface="Calibri" panose="020F0502020204030204" pitchFamily="34" charset="0"/>
              <a:cs typeface="+mn-cs"/>
            </a:endParaRPr>
          </a:p>
        </p:txBody>
      </p:sp>
      <p:sp>
        <p:nvSpPr>
          <p:cNvPr id="3" name="Content Placeholder 3">
            <a:extLst>
              <a:ext uri="{FF2B5EF4-FFF2-40B4-BE49-F238E27FC236}">
                <a16:creationId xmlns:a16="http://schemas.microsoft.com/office/drawing/2014/main" id="{428177FB-3E1A-C418-12B5-CF985085CA3D}"/>
              </a:ext>
            </a:extLst>
          </p:cNvPr>
          <p:cNvSpPr txBox="1">
            <a:spLocks/>
          </p:cNvSpPr>
          <p:nvPr/>
        </p:nvSpPr>
        <p:spPr>
          <a:xfrm>
            <a:off x="346528" y="929449"/>
            <a:ext cx="11466741" cy="797016"/>
          </a:xfrm>
          <a:prstGeom prst="rect">
            <a:avLst/>
          </a:prstGeom>
        </p:spPr>
        <p:txBody>
          <a:bodyPr wrap="square">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en-US" sz="2595" kern="0">
                <a:solidFill>
                  <a:schemeClr val="accent5">
                    <a:lumMod val="50000"/>
                  </a:schemeClr>
                </a:solidFill>
              </a:rPr>
              <a:t>The intention of Mandatory  Grants is to incentivise employers to:</a:t>
            </a:r>
          </a:p>
          <a:p>
            <a:pPr>
              <a:defRPr/>
            </a:pPr>
            <a:endParaRPr lang="en-US" sz="2595" kern="0" dirty="0">
              <a:solidFill>
                <a:schemeClr val="tx2">
                  <a:lumMod val="75000"/>
                </a:schemeClr>
              </a:solidFill>
            </a:endParaRPr>
          </a:p>
        </p:txBody>
      </p:sp>
      <p:sp>
        <p:nvSpPr>
          <p:cNvPr id="4" name="Content Placeholder 7">
            <a:extLst>
              <a:ext uri="{FF2B5EF4-FFF2-40B4-BE49-F238E27FC236}">
                <a16:creationId xmlns:a16="http://schemas.microsoft.com/office/drawing/2014/main" id="{11C4BC11-9635-131F-D8C8-5E2E34AD0FB1}"/>
              </a:ext>
            </a:extLst>
          </p:cNvPr>
          <p:cNvSpPr txBox="1">
            <a:spLocks/>
          </p:cNvSpPr>
          <p:nvPr/>
        </p:nvSpPr>
        <p:spPr>
          <a:xfrm>
            <a:off x="323790" y="1828800"/>
            <a:ext cx="11363166" cy="1447799"/>
          </a:xfrm>
          <a:prstGeom prst="rect">
            <a:avLst/>
          </a:prstGeom>
        </p:spPr>
        <p:txBody>
          <a:bodyPr vert="horz" lIns="91250" tIns="45625" rIns="91250" bIns="45625"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4838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4838D"/>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4838D"/>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4838D"/>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4838D"/>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395" dirty="0">
                <a:solidFill>
                  <a:schemeClr val="accent5">
                    <a:lumMod val="50000"/>
                  </a:schemeClr>
                </a:solidFill>
              </a:rPr>
              <a:t>to plan &amp; implement training for their employees </a:t>
            </a:r>
          </a:p>
          <a:p>
            <a:r>
              <a:rPr lang="en-US" altLang="en-US" sz="2395" dirty="0">
                <a:solidFill>
                  <a:schemeClr val="accent5">
                    <a:lumMod val="50000"/>
                  </a:schemeClr>
                </a:solidFill>
              </a:rPr>
              <a:t>to create training and work experience opportunities for unemployed people</a:t>
            </a:r>
          </a:p>
        </p:txBody>
      </p:sp>
      <p:sp>
        <p:nvSpPr>
          <p:cNvPr id="6" name="Content Placeholder 2">
            <a:extLst>
              <a:ext uri="{FF2B5EF4-FFF2-40B4-BE49-F238E27FC236}">
                <a16:creationId xmlns:a16="http://schemas.microsoft.com/office/drawing/2014/main" id="{2A6A6534-CEA2-4026-3CB6-78181F449EF6}"/>
              </a:ext>
            </a:extLst>
          </p:cNvPr>
          <p:cNvSpPr txBox="1">
            <a:spLocks/>
          </p:cNvSpPr>
          <p:nvPr/>
        </p:nvSpPr>
        <p:spPr>
          <a:xfrm>
            <a:off x="294354" y="2895601"/>
            <a:ext cx="11190968" cy="3253336"/>
          </a:xfrm>
          <a:prstGeom prst="rect">
            <a:avLst/>
          </a:prstGeom>
        </p:spPr>
        <p:txBody>
          <a:bodyPr/>
          <a:lstStyle>
            <a:lvl1pPr marL="342891" indent="-342891" algn="l" defTabSz="457189" rtl="0" eaLnBrk="1" latinLnBrk="0" hangingPunct="1">
              <a:spcBef>
                <a:spcPct val="20000"/>
              </a:spcBef>
              <a:buFont typeface="Arial"/>
              <a:buChar char="•"/>
              <a:defRPr sz="18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Char char="•"/>
              <a:defRPr/>
            </a:pPr>
            <a:r>
              <a:rPr lang="en-US" sz="2395" dirty="0">
                <a:solidFill>
                  <a:schemeClr val="accent5">
                    <a:lumMod val="50000"/>
                  </a:schemeClr>
                </a:solidFill>
              </a:rPr>
              <a:t>Mandatory Grant Applications</a:t>
            </a:r>
          </a:p>
          <a:p>
            <a:pPr marL="456228" lvl="1" indent="0">
              <a:buNone/>
              <a:defRPr/>
            </a:pPr>
            <a:r>
              <a:rPr lang="en-US" sz="2395" dirty="0">
                <a:solidFill>
                  <a:schemeClr val="accent5">
                    <a:lumMod val="50000"/>
                  </a:schemeClr>
                </a:solidFill>
              </a:rPr>
              <a:t> – Submission due by </a:t>
            </a:r>
            <a:r>
              <a:rPr lang="en-US" sz="2395" b="1" u="sng" dirty="0">
                <a:solidFill>
                  <a:schemeClr val="accent5">
                    <a:lumMod val="50000"/>
                  </a:schemeClr>
                </a:solidFill>
              </a:rPr>
              <a:t>30 April</a:t>
            </a:r>
          </a:p>
          <a:p>
            <a:pPr lvl="1">
              <a:buFont typeface="Arial" charset="0"/>
              <a:buChar char="–"/>
              <a:defRPr/>
            </a:pPr>
            <a:r>
              <a:rPr lang="en-US" sz="2395" dirty="0">
                <a:solidFill>
                  <a:schemeClr val="accent5">
                    <a:lumMod val="50000"/>
                  </a:schemeClr>
                </a:solidFill>
              </a:rPr>
              <a:t>Better alignment with skills development and financial year</a:t>
            </a:r>
          </a:p>
          <a:p>
            <a:pPr lvl="1">
              <a:buFont typeface="Arial" charset="0"/>
              <a:buChar char="–"/>
              <a:defRPr/>
            </a:pPr>
            <a:r>
              <a:rPr lang="en-US" sz="2395" dirty="0">
                <a:solidFill>
                  <a:schemeClr val="accent5">
                    <a:lumMod val="50000"/>
                  </a:schemeClr>
                </a:solidFill>
              </a:rPr>
              <a:t>Enhanced SETA planning cycle</a:t>
            </a:r>
          </a:p>
          <a:p>
            <a:pPr lvl="2">
              <a:buFont typeface="Arial" charset="0"/>
              <a:buChar char="•"/>
              <a:defRPr/>
            </a:pPr>
            <a:r>
              <a:rPr lang="en-US" sz="2395" dirty="0">
                <a:solidFill>
                  <a:schemeClr val="accent5">
                    <a:lumMod val="50000"/>
                  </a:schemeClr>
                </a:solidFill>
              </a:rPr>
              <a:t>SSP Annual Update</a:t>
            </a:r>
          </a:p>
          <a:p>
            <a:pPr lvl="2">
              <a:buFont typeface="Arial" charset="0"/>
              <a:buChar char="•"/>
              <a:defRPr/>
            </a:pPr>
            <a:r>
              <a:rPr lang="en-US" sz="2395" dirty="0">
                <a:solidFill>
                  <a:schemeClr val="accent5">
                    <a:lumMod val="50000"/>
                  </a:schemeClr>
                </a:solidFill>
              </a:rPr>
              <a:t>Earlier Discretionary Funding Windows </a:t>
            </a:r>
          </a:p>
        </p:txBody>
      </p:sp>
    </p:spTree>
    <p:extLst>
      <p:ext uri="{BB962C8B-B14F-4D97-AF65-F5344CB8AC3E}">
        <p14:creationId xmlns:p14="http://schemas.microsoft.com/office/powerpoint/2010/main" val="62164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99D4BD81-A2E0-109A-9746-776A37ECB2A3}"/>
              </a:ext>
            </a:extLst>
          </p:cNvPr>
          <p:cNvSpPr txBox="1">
            <a:spLocks/>
          </p:cNvSpPr>
          <p:nvPr/>
        </p:nvSpPr>
        <p:spPr>
          <a:xfrm>
            <a:off x="346528" y="457200"/>
            <a:ext cx="11544299" cy="536977"/>
          </a:xfrm>
          <a:prstGeom prst="rect">
            <a:avLst/>
          </a:prstGeom>
        </p:spPr>
        <p:txBody>
          <a:bodyPr/>
          <a:lstStyle>
            <a:lvl1pPr algn="ctr">
              <a:defRPr sz="2800">
                <a:latin typeface="+mj-lt"/>
                <a:ea typeface="+mj-ea"/>
                <a:cs typeface="+mj-cs"/>
              </a:defRPr>
            </a:lvl1pPr>
          </a:lstStyle>
          <a:p>
            <a:r>
              <a:rPr lang="en-US" sz="3200" b="1" kern="0" dirty="0">
                <a:solidFill>
                  <a:schemeClr val="tx2"/>
                </a:solidFill>
                <a:latin typeface="+mn-lt"/>
              </a:rPr>
              <a:t>REGISTERING/ LOGIN TO LMIS- PROCESSES</a:t>
            </a:r>
          </a:p>
        </p:txBody>
      </p:sp>
      <p:sp>
        <p:nvSpPr>
          <p:cNvPr id="3" name="Content Placeholder 3">
            <a:extLst>
              <a:ext uri="{FF2B5EF4-FFF2-40B4-BE49-F238E27FC236}">
                <a16:creationId xmlns:a16="http://schemas.microsoft.com/office/drawing/2014/main" id="{E82D350E-C807-ED02-EC71-E90920D62A5F}"/>
              </a:ext>
            </a:extLst>
          </p:cNvPr>
          <p:cNvSpPr txBox="1">
            <a:spLocks/>
          </p:cNvSpPr>
          <p:nvPr/>
        </p:nvSpPr>
        <p:spPr>
          <a:xfrm>
            <a:off x="608330" y="1274006"/>
            <a:ext cx="10949940" cy="484654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altLang="en-US" sz="3200" b="1" kern="0" dirty="0">
              <a:solidFill>
                <a:sysClr val="windowText" lastClr="000000"/>
              </a:solidFill>
            </a:endParaRPr>
          </a:p>
          <a:p>
            <a:endParaRPr lang="en-US" sz="3200" b="1" kern="0" dirty="0">
              <a:solidFill>
                <a:sysClr val="windowText" lastClr="000000"/>
              </a:solidFill>
            </a:endParaRPr>
          </a:p>
        </p:txBody>
      </p:sp>
      <p:pic>
        <p:nvPicPr>
          <p:cNvPr id="4" name="Picture 3">
            <a:extLst>
              <a:ext uri="{FF2B5EF4-FFF2-40B4-BE49-F238E27FC236}">
                <a16:creationId xmlns:a16="http://schemas.microsoft.com/office/drawing/2014/main" id="{A06F9856-2D16-669A-E719-AC7D7698034A}"/>
              </a:ext>
            </a:extLst>
          </p:cNvPr>
          <p:cNvPicPr>
            <a:picLocks noChangeAspect="1"/>
          </p:cNvPicPr>
          <p:nvPr/>
        </p:nvPicPr>
        <p:blipFill>
          <a:blip r:embed="rId3"/>
          <a:stretch>
            <a:fillRect/>
          </a:stretch>
        </p:blipFill>
        <p:spPr>
          <a:xfrm>
            <a:off x="563594" y="1684144"/>
            <a:ext cx="4861007" cy="4436404"/>
          </a:xfrm>
          <a:prstGeom prst="rect">
            <a:avLst/>
          </a:prstGeom>
        </p:spPr>
      </p:pic>
      <p:pic>
        <p:nvPicPr>
          <p:cNvPr id="6" name="Picture 5" descr="Graphical user interface, application, website&#10;&#10;Description automatically generated">
            <a:extLst>
              <a:ext uri="{FF2B5EF4-FFF2-40B4-BE49-F238E27FC236}">
                <a16:creationId xmlns:a16="http://schemas.microsoft.com/office/drawing/2014/main" id="{9848082F-A46F-E05D-8B62-ECC3E568F3A4}"/>
              </a:ext>
            </a:extLst>
          </p:cNvPr>
          <p:cNvPicPr>
            <a:picLocks noChangeAspect="1"/>
          </p:cNvPicPr>
          <p:nvPr/>
        </p:nvPicPr>
        <p:blipFill>
          <a:blip r:embed="rId4"/>
          <a:stretch>
            <a:fillRect/>
          </a:stretch>
        </p:blipFill>
        <p:spPr>
          <a:xfrm>
            <a:off x="5677227" y="994177"/>
            <a:ext cx="6142845" cy="4436404"/>
          </a:xfrm>
          <a:prstGeom prst="rect">
            <a:avLst/>
          </a:prstGeom>
        </p:spPr>
      </p:pic>
    </p:spTree>
    <p:extLst>
      <p:ext uri="{BB962C8B-B14F-4D97-AF65-F5344CB8AC3E}">
        <p14:creationId xmlns:p14="http://schemas.microsoft.com/office/powerpoint/2010/main" val="304734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CAA74C1C-6879-37C3-BB9F-16E014E86D82}"/>
              </a:ext>
            </a:extLst>
          </p:cNvPr>
          <p:cNvSpPr txBox="1">
            <a:spLocks/>
          </p:cNvSpPr>
          <p:nvPr/>
        </p:nvSpPr>
        <p:spPr>
          <a:xfrm>
            <a:off x="369539" y="149675"/>
            <a:ext cx="11544299" cy="613177"/>
          </a:xfrm>
          <a:prstGeom prst="rect">
            <a:avLst/>
          </a:prstGeom>
        </p:spPr>
        <p:txBody>
          <a:bodyPr/>
          <a:lstStyle>
            <a:lvl1pPr algn="ctr">
              <a:defRPr sz="2800">
                <a:latin typeface="+mj-lt"/>
                <a:ea typeface="+mj-ea"/>
                <a:cs typeface="+mj-cs"/>
              </a:defRPr>
            </a:lvl1pPr>
          </a:lstStyle>
          <a:p>
            <a:r>
              <a:rPr lang="en-US" sz="3200" b="1" kern="0" dirty="0">
                <a:solidFill>
                  <a:schemeClr val="tx2"/>
                </a:solidFill>
                <a:latin typeface="+mn-lt"/>
              </a:rPr>
              <a:t>LMIS – PROCESSES </a:t>
            </a:r>
          </a:p>
        </p:txBody>
      </p:sp>
      <p:sp>
        <p:nvSpPr>
          <p:cNvPr id="3" name="Content Placeholder 3">
            <a:extLst>
              <a:ext uri="{FF2B5EF4-FFF2-40B4-BE49-F238E27FC236}">
                <a16:creationId xmlns:a16="http://schemas.microsoft.com/office/drawing/2014/main" id="{E65E9202-E8C6-CC4B-C21B-B3F0E211988C}"/>
              </a:ext>
            </a:extLst>
          </p:cNvPr>
          <p:cNvSpPr txBox="1">
            <a:spLocks/>
          </p:cNvSpPr>
          <p:nvPr/>
        </p:nvSpPr>
        <p:spPr>
          <a:xfrm>
            <a:off x="463307" y="914400"/>
            <a:ext cx="11356765" cy="520614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altLang="en-US" sz="1796" kern="0">
              <a:solidFill>
                <a:schemeClr val="tx2"/>
              </a:solidFill>
            </a:endParaRPr>
          </a:p>
          <a:p>
            <a:r>
              <a:rPr lang="en-US" kern="0">
                <a:solidFill>
                  <a:schemeClr val="tx2"/>
                </a:solidFill>
              </a:rPr>
              <a:t>When registering on LMIS for WSP/ATR submission please select “Skills Development Facilitator" on the dropdown,</a:t>
            </a:r>
          </a:p>
          <a:p>
            <a:endParaRPr lang="en-US" kern="0">
              <a:solidFill>
                <a:schemeClr val="tx2"/>
              </a:solidFill>
            </a:endParaRPr>
          </a:p>
          <a:p>
            <a:r>
              <a:rPr lang="en-US" kern="0">
                <a:solidFill>
                  <a:schemeClr val="tx2"/>
                </a:solidFill>
              </a:rPr>
              <a:t>Based on the Regional application we will approve the SDF registrations as soon as we receive the system notifications that an SDF has registered – </a:t>
            </a:r>
            <a:r>
              <a:rPr lang="en-US" b="1" kern="0">
                <a:solidFill>
                  <a:schemeClr val="tx2"/>
                </a:solidFill>
              </a:rPr>
              <a:t>All SDF must register an upload a new SDF appointment letter with the correct date 2023/24</a:t>
            </a:r>
          </a:p>
          <a:p>
            <a:endParaRPr lang="en-US" kern="0">
              <a:solidFill>
                <a:schemeClr val="tx2"/>
              </a:solidFill>
            </a:endParaRPr>
          </a:p>
          <a:p>
            <a:r>
              <a:rPr lang="en-US" kern="0">
                <a:solidFill>
                  <a:schemeClr val="tx2"/>
                </a:solidFill>
              </a:rPr>
              <a:t>The FPM seta staff is available to assist stakeholders on issues related to registering, where to capture and how to upload the excel upload and when encountering system challenges</a:t>
            </a:r>
          </a:p>
          <a:p>
            <a:endParaRPr lang="en-US" kern="0">
              <a:solidFill>
                <a:schemeClr val="tx2"/>
              </a:solidFill>
            </a:endParaRPr>
          </a:p>
          <a:p>
            <a:r>
              <a:rPr lang="en-US" kern="0">
                <a:solidFill>
                  <a:schemeClr val="tx2"/>
                </a:solidFill>
              </a:rPr>
              <a:t>Please note that it is important to upload an SDF appointment letter from the company-on-company letterhead signed by the Director, CFO, etc. not by the SDF or Administrator or junior staff members.</a:t>
            </a:r>
          </a:p>
          <a:p>
            <a:endParaRPr lang="en-US" kern="0">
              <a:solidFill>
                <a:schemeClr val="tx2"/>
              </a:solidFill>
            </a:endParaRPr>
          </a:p>
          <a:p>
            <a:r>
              <a:rPr lang="en-US" kern="0">
                <a:solidFill>
                  <a:schemeClr val="tx2"/>
                </a:solidFill>
              </a:rPr>
              <a:t>Do not forget that you will still be required to upload  Bank letter (not older than 3 months of submission), signed minutes which reflects the 2022 date and the signed authorisation page </a:t>
            </a:r>
          </a:p>
          <a:p>
            <a:endParaRPr lang="en-US" kern="0">
              <a:solidFill>
                <a:schemeClr val="tx2"/>
              </a:solidFill>
            </a:endParaRPr>
          </a:p>
          <a:p>
            <a:endParaRPr lang="en-US" kern="0">
              <a:solidFill>
                <a:schemeClr val="tx2"/>
              </a:solidFill>
            </a:endParaRPr>
          </a:p>
          <a:p>
            <a:endParaRPr lang="en-US" kern="0">
              <a:solidFill>
                <a:schemeClr val="tx2"/>
              </a:solidFill>
            </a:endParaRPr>
          </a:p>
          <a:p>
            <a:endParaRPr lang="en-US" kern="0">
              <a:solidFill>
                <a:schemeClr val="tx2"/>
              </a:solidFill>
            </a:endParaRPr>
          </a:p>
          <a:p>
            <a:endParaRPr lang="en-US" kern="0">
              <a:solidFill>
                <a:schemeClr val="tx2"/>
              </a:solidFill>
            </a:endParaRPr>
          </a:p>
          <a:p>
            <a:endParaRPr lang="en-US" kern="0" dirty="0">
              <a:solidFill>
                <a:schemeClr val="tx2"/>
              </a:solidFill>
            </a:endParaRPr>
          </a:p>
        </p:txBody>
      </p:sp>
    </p:spTree>
    <p:extLst>
      <p:ext uri="{BB962C8B-B14F-4D97-AF65-F5344CB8AC3E}">
        <p14:creationId xmlns:p14="http://schemas.microsoft.com/office/powerpoint/2010/main" val="4123051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03A0919D-0850-DA73-B4C5-94DBBFC3553D}"/>
              </a:ext>
            </a:extLst>
          </p:cNvPr>
          <p:cNvSpPr txBox="1">
            <a:spLocks/>
          </p:cNvSpPr>
          <p:nvPr/>
        </p:nvSpPr>
        <p:spPr>
          <a:xfrm>
            <a:off x="498870" y="160339"/>
            <a:ext cx="11168860" cy="898521"/>
          </a:xfrm>
          <a:prstGeom prst="rect">
            <a:avLst/>
          </a:prstGeom>
        </p:spPr>
        <p:txBody>
          <a:bodyPr>
            <a:normAutofit fontScale="92500"/>
          </a:bodyPr>
          <a:lstStyle>
            <a:lvl1pPr algn="ctr">
              <a:defRPr sz="2800">
                <a:latin typeface="+mj-lt"/>
                <a:ea typeface="+mj-ea"/>
                <a:cs typeface="+mj-cs"/>
              </a:defRPr>
            </a:lvl1pPr>
          </a:lstStyle>
          <a:p>
            <a:r>
              <a:rPr lang="en-US" sz="3200" b="1" kern="0" dirty="0">
                <a:solidFill>
                  <a:schemeClr val="tx2"/>
                </a:solidFill>
                <a:latin typeface="+mn-lt"/>
              </a:rPr>
              <a:t>ORGANIZING FRAMEWORK FOR OCCUPATIONS (OFO)VERSION 2021</a:t>
            </a:r>
          </a:p>
        </p:txBody>
      </p:sp>
      <p:sp>
        <p:nvSpPr>
          <p:cNvPr id="3" name="Content Placeholder 3">
            <a:extLst>
              <a:ext uri="{FF2B5EF4-FFF2-40B4-BE49-F238E27FC236}">
                <a16:creationId xmlns:a16="http://schemas.microsoft.com/office/drawing/2014/main" id="{2D118E2C-4E54-A6DF-50E6-ED3CDD500E57}"/>
              </a:ext>
            </a:extLst>
          </p:cNvPr>
          <p:cNvSpPr txBox="1">
            <a:spLocks/>
          </p:cNvSpPr>
          <p:nvPr/>
        </p:nvSpPr>
        <p:spPr>
          <a:xfrm>
            <a:off x="596900" y="673526"/>
            <a:ext cx="10275811" cy="602413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solidFill>
                  <a:schemeClr val="tx2"/>
                </a:solidFill>
              </a:rPr>
              <a:t>mapping from  job to occupation on the Organizing Framework for Occupations (OFO) identified by SETAs over the years. Leads to incorrect identification of demand of skills</a:t>
            </a:r>
          </a:p>
          <a:p>
            <a:endParaRPr lang="en-US" kern="0" dirty="0">
              <a:solidFill>
                <a:schemeClr val="tx2"/>
              </a:solidFill>
            </a:endParaRPr>
          </a:p>
          <a:p>
            <a:pPr algn="just"/>
            <a:r>
              <a:rPr lang="en-US" kern="0" dirty="0">
                <a:solidFill>
                  <a:schemeClr val="tx2"/>
                </a:solidFill>
              </a:rPr>
              <a:t>Purpose of the mapping tool would be to assist employers (in all 21 Sectors) with mapping jobs to occupations.</a:t>
            </a:r>
          </a:p>
          <a:p>
            <a:pPr algn="just"/>
            <a:endParaRPr lang="en-US" kern="0" dirty="0">
              <a:solidFill>
                <a:schemeClr val="tx2"/>
              </a:solidFill>
            </a:endParaRPr>
          </a:p>
          <a:p>
            <a:pPr algn="just"/>
            <a:r>
              <a:rPr lang="en-US" kern="0" dirty="0">
                <a:solidFill>
                  <a:schemeClr val="tx2"/>
                </a:solidFill>
              </a:rPr>
              <a:t>After extensive research and trials, the tool has been developed through partnership of WITS REAL and DHET with SETAs</a:t>
            </a:r>
          </a:p>
          <a:p>
            <a:pPr algn="just"/>
            <a:r>
              <a:rPr lang="en-US" kern="0" dirty="0">
                <a:solidFill>
                  <a:schemeClr val="tx2"/>
                </a:solidFill>
                <a:hlinkClick r:id="rId3" action="ppaction://hlinkfile">
                  <a:extLst>
                    <a:ext uri="{A12FA001-AC4F-418D-AE19-62706E023703}">
                      <ahyp:hlinkClr xmlns:ahyp="http://schemas.microsoft.com/office/drawing/2018/hyperlinkcolor" val="tx"/>
                    </a:ext>
                  </a:extLst>
                </a:hlinkClick>
              </a:rPr>
              <a:t>OFO VERSION 2021.xlsx</a:t>
            </a:r>
            <a:endParaRPr lang="en-US" kern="0" dirty="0">
              <a:solidFill>
                <a:schemeClr val="tx2"/>
              </a:solidFill>
            </a:endParaRPr>
          </a:p>
          <a:p>
            <a:pPr algn="just"/>
            <a:endParaRPr lang="en-US" kern="0" dirty="0">
              <a:solidFill>
                <a:schemeClr val="tx2"/>
              </a:solidFill>
            </a:endParaRPr>
          </a:p>
          <a:p>
            <a:pPr algn="just"/>
            <a:r>
              <a:rPr lang="en-GB" b="1" i="1" kern="0" dirty="0">
                <a:solidFill>
                  <a:schemeClr val="tx2"/>
                </a:solidFill>
              </a:rPr>
              <a:t>Why does the OFO matter? </a:t>
            </a:r>
          </a:p>
          <a:p>
            <a:pPr algn="just"/>
            <a:r>
              <a:rPr lang="en-ZA" kern="0" dirty="0">
                <a:solidFill>
                  <a:schemeClr val="tx2"/>
                </a:solidFill>
              </a:rPr>
              <a:t>Mechanism to articulate occupational demand. </a:t>
            </a:r>
          </a:p>
          <a:p>
            <a:pPr algn="just"/>
            <a:r>
              <a:rPr lang="en-ZA" kern="0" dirty="0">
                <a:solidFill>
                  <a:schemeClr val="tx2"/>
                </a:solidFill>
              </a:rPr>
              <a:t>If your strategy and purpose is to link skills supply and demand, then at the very least you need to understand which occupations are in demand</a:t>
            </a:r>
          </a:p>
          <a:p>
            <a:pPr algn="just"/>
            <a:endParaRPr lang="en-ZA" kern="0" dirty="0">
              <a:solidFill>
                <a:schemeClr val="tx2"/>
              </a:solidFill>
            </a:endParaRPr>
          </a:p>
          <a:p>
            <a:pPr algn="just"/>
            <a:r>
              <a:rPr lang="en-ZA" kern="0" dirty="0">
                <a:solidFill>
                  <a:schemeClr val="tx2"/>
                </a:solidFill>
              </a:rPr>
              <a:t>OFO links ( at a basic yet critical level) the worlds of education and work</a:t>
            </a:r>
          </a:p>
          <a:p>
            <a:pPr algn="just"/>
            <a:endParaRPr lang="en-ZA" kern="0" dirty="0">
              <a:solidFill>
                <a:schemeClr val="tx2"/>
              </a:solidFill>
            </a:endParaRPr>
          </a:p>
          <a:p>
            <a:pPr algn="just"/>
            <a:r>
              <a:rPr lang="en-ZA" kern="0" dirty="0">
                <a:solidFill>
                  <a:schemeClr val="tx2"/>
                </a:solidFill>
              </a:rPr>
              <a:t>If the PSET system does not understand the nature and extent of demand it cannot provide </a:t>
            </a:r>
            <a:r>
              <a:rPr lang="en-ZA" b="1" kern="0" dirty="0">
                <a:solidFill>
                  <a:schemeClr val="tx2"/>
                </a:solidFill>
              </a:rPr>
              <a:t>the right skills to the right people at the right time.</a:t>
            </a:r>
          </a:p>
          <a:p>
            <a:pPr algn="just"/>
            <a:endParaRPr lang="en-ZA" b="1" kern="0" dirty="0">
              <a:solidFill>
                <a:schemeClr val="tx2"/>
              </a:solidFill>
            </a:endParaRPr>
          </a:p>
          <a:p>
            <a:pPr algn="just"/>
            <a:r>
              <a:rPr lang="en-ZA" kern="0" dirty="0">
                <a:solidFill>
                  <a:schemeClr val="tx2"/>
                </a:solidFill>
              </a:rPr>
              <a:t>There is a need to improve the quality of mapping to the OFO ( which the tool aims to contribute to) and to think about what a future OFO might look like</a:t>
            </a:r>
          </a:p>
          <a:p>
            <a:pPr algn="just"/>
            <a:endParaRPr lang="en-US" b="1" kern="0" dirty="0">
              <a:solidFill>
                <a:schemeClr val="tx2"/>
              </a:solidFill>
            </a:endParaRPr>
          </a:p>
        </p:txBody>
      </p:sp>
    </p:spTree>
    <p:extLst>
      <p:ext uri="{BB962C8B-B14F-4D97-AF65-F5344CB8AC3E}">
        <p14:creationId xmlns:p14="http://schemas.microsoft.com/office/powerpoint/2010/main" val="4108856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2">
            <a:extLst>
              <a:ext uri="{FF2B5EF4-FFF2-40B4-BE49-F238E27FC236}">
                <a16:creationId xmlns:a16="http://schemas.microsoft.com/office/drawing/2014/main" id="{43C90734-8A7E-5DE2-D7AA-F1EBA666CE78}"/>
              </a:ext>
            </a:extLst>
          </p:cNvPr>
          <p:cNvSpPr txBox="1">
            <a:spLocks/>
          </p:cNvSpPr>
          <p:nvPr/>
        </p:nvSpPr>
        <p:spPr>
          <a:xfrm>
            <a:off x="911329" y="304800"/>
            <a:ext cx="10949940" cy="898520"/>
          </a:xfrm>
          <a:prstGeom prst="rect">
            <a:avLst/>
          </a:prstGeom>
        </p:spPr>
        <p:txBody>
          <a:bodyPr>
            <a:noAutofit/>
          </a:bodyPr>
          <a:lstStyle>
            <a:lvl1pPr algn="ctr">
              <a:defRPr sz="2800">
                <a:latin typeface="+mj-lt"/>
                <a:ea typeface="+mj-ea"/>
                <a:cs typeface="+mj-cs"/>
              </a:defRPr>
            </a:lvl1pPr>
          </a:lstStyle>
          <a:p>
            <a:r>
              <a:rPr lang="en-GB" sz="3200" b="1" kern="0" dirty="0">
                <a:solidFill>
                  <a:schemeClr val="tx2"/>
                </a:solidFill>
                <a:latin typeface="+mn-lt"/>
              </a:rPr>
              <a:t>WHY DOES THE OFO MATTER CONTINUES,</a:t>
            </a:r>
            <a:br>
              <a:rPr lang="en-GB" sz="3200" b="1" kern="0" dirty="0">
                <a:solidFill>
                  <a:schemeClr val="tx2"/>
                </a:solidFill>
                <a:latin typeface="+mn-lt"/>
              </a:rPr>
            </a:br>
            <a:br>
              <a:rPr lang="en-GB" sz="3200" b="1" kern="0" dirty="0">
                <a:solidFill>
                  <a:schemeClr val="tx2"/>
                </a:solidFill>
                <a:latin typeface="+mn-lt"/>
              </a:rPr>
            </a:br>
            <a:endParaRPr lang="en-ZA" sz="3200" b="1" kern="0" dirty="0">
              <a:solidFill>
                <a:schemeClr val="tx2"/>
              </a:solidFill>
              <a:latin typeface="+mn-lt"/>
            </a:endParaRPr>
          </a:p>
        </p:txBody>
      </p:sp>
      <p:sp>
        <p:nvSpPr>
          <p:cNvPr id="4" name="TextBox 3">
            <a:extLst>
              <a:ext uri="{FF2B5EF4-FFF2-40B4-BE49-F238E27FC236}">
                <a16:creationId xmlns:a16="http://schemas.microsoft.com/office/drawing/2014/main" id="{4A969AC5-F6B0-A988-1520-68A4D4571AF6}"/>
              </a:ext>
            </a:extLst>
          </p:cNvPr>
          <p:cNvSpPr txBox="1"/>
          <p:nvPr/>
        </p:nvSpPr>
        <p:spPr>
          <a:xfrm>
            <a:off x="608331" y="1346059"/>
            <a:ext cx="11252937" cy="3685625"/>
          </a:xfrm>
          <a:prstGeom prst="rect">
            <a:avLst/>
          </a:prstGeom>
          <a:noFill/>
        </p:spPr>
        <p:txBody>
          <a:bodyPr wrap="square">
            <a:spAutoFit/>
          </a:bodyPr>
          <a:lstStyle/>
          <a:p>
            <a:pPr marL="285150" indent="-285150">
              <a:buFont typeface="Wingdings" panose="05000000000000000000" pitchFamily="2" charset="2"/>
              <a:buChar char="§"/>
            </a:pPr>
            <a:r>
              <a:rPr lang="en-ZA" sz="1796" dirty="0">
                <a:solidFill>
                  <a:schemeClr val="tx2"/>
                </a:solidFill>
              </a:rPr>
              <a:t>Getting this right (matching skills supply with skills demand) extremely difficult and complex. Various role players and stakeholders need to take part. Also external structural factors beyond the control of the system.</a:t>
            </a:r>
          </a:p>
          <a:p>
            <a:endParaRPr lang="en-ZA" sz="1796" dirty="0">
              <a:solidFill>
                <a:schemeClr val="tx2"/>
              </a:solidFill>
            </a:endParaRPr>
          </a:p>
          <a:p>
            <a:pPr marL="285150" indent="-285150">
              <a:buFont typeface="Arial" panose="020B0604020202020204" pitchFamily="34" charset="0"/>
              <a:buChar char="•"/>
            </a:pPr>
            <a:r>
              <a:rPr lang="en-ZA" sz="1796" dirty="0">
                <a:solidFill>
                  <a:schemeClr val="tx2"/>
                </a:solidFill>
              </a:rPr>
              <a:t>Despite the above the OFO is a critical (although by no means the sole) mechanism through which occupational demand is articulated and understood. </a:t>
            </a:r>
          </a:p>
          <a:p>
            <a:endParaRPr lang="en-ZA" sz="1796" dirty="0">
              <a:solidFill>
                <a:schemeClr val="tx2"/>
              </a:solidFill>
            </a:endParaRPr>
          </a:p>
          <a:p>
            <a:pPr marL="285150" indent="-285150">
              <a:buFont typeface="Arial" panose="020B0604020202020204" pitchFamily="34" charset="0"/>
              <a:buChar char="•"/>
            </a:pPr>
            <a:r>
              <a:rPr lang="en-ZA" sz="1796" dirty="0">
                <a:solidFill>
                  <a:schemeClr val="tx2"/>
                </a:solidFill>
              </a:rPr>
              <a:t>Accurately mapping jobs to occupations is a critical part of improving the quality of occupational data in the 21 sectors covered by the SETAs. </a:t>
            </a:r>
          </a:p>
          <a:p>
            <a:endParaRPr lang="en-ZA" sz="1796" dirty="0">
              <a:solidFill>
                <a:schemeClr val="tx2"/>
              </a:solidFill>
            </a:endParaRPr>
          </a:p>
          <a:p>
            <a:pPr marL="285150" indent="-285150">
              <a:buFont typeface="Arial" panose="020B0604020202020204" pitchFamily="34" charset="0"/>
              <a:buChar char="•"/>
            </a:pPr>
            <a:r>
              <a:rPr lang="en-ZA" sz="1796" dirty="0">
                <a:solidFill>
                  <a:schemeClr val="tx2"/>
                </a:solidFill>
              </a:rPr>
              <a:t>If the wrong skills are provided to the wrong people at the wrong time it has potentially serious economic and socio-economic consequences. The price paid by disadvantaged groups can be especially high as they are often solely dependent on education and training provided by the state</a:t>
            </a:r>
          </a:p>
          <a:p>
            <a:pPr marL="285150" indent="-285150">
              <a:buFont typeface="Arial" panose="020B0604020202020204" pitchFamily="34" charset="0"/>
              <a:buChar char="•"/>
            </a:pPr>
            <a:endParaRPr lang="en-ZA" sz="1796" dirty="0">
              <a:solidFill>
                <a:schemeClr val="tx2"/>
              </a:solidFill>
            </a:endParaRPr>
          </a:p>
        </p:txBody>
      </p:sp>
    </p:spTree>
    <p:extLst>
      <p:ext uri="{BB962C8B-B14F-4D97-AF65-F5344CB8AC3E}">
        <p14:creationId xmlns:p14="http://schemas.microsoft.com/office/powerpoint/2010/main" val="1372704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0980FC89-97CD-462D-A7C0-BC3C5DE37877}"/>
              </a:ext>
            </a:extLst>
          </p:cNvPr>
          <p:cNvSpPr txBox="1">
            <a:spLocks/>
          </p:cNvSpPr>
          <p:nvPr/>
        </p:nvSpPr>
        <p:spPr>
          <a:xfrm>
            <a:off x="346528" y="381000"/>
            <a:ext cx="11544299" cy="613177"/>
          </a:xfrm>
          <a:prstGeom prst="rect">
            <a:avLst/>
          </a:prstGeom>
        </p:spPr>
        <p:txBody>
          <a:bodyPr>
            <a:normAutofit/>
          </a:bodyPr>
          <a:lstStyle>
            <a:lvl1pPr algn="ctr">
              <a:defRPr sz="2800">
                <a:latin typeface="+mj-lt"/>
                <a:ea typeface="+mj-ea"/>
                <a:cs typeface="+mj-cs"/>
              </a:defRPr>
            </a:lvl1pPr>
          </a:lstStyle>
          <a:p>
            <a:r>
              <a:rPr lang="en-ZA" sz="3200" b="1" kern="0" dirty="0">
                <a:solidFill>
                  <a:schemeClr val="tx2"/>
                </a:solidFill>
                <a:latin typeface="+mn-lt"/>
              </a:rPr>
              <a:t>PURPOSE OF THE ELECTRONIC OFO CODES MAPPING TOOL </a:t>
            </a:r>
            <a:endParaRPr lang="en-US" sz="3200" b="1" kern="0" dirty="0">
              <a:solidFill>
                <a:schemeClr val="tx2"/>
              </a:solidFill>
              <a:latin typeface="+mn-lt"/>
            </a:endParaRPr>
          </a:p>
        </p:txBody>
      </p:sp>
      <p:sp>
        <p:nvSpPr>
          <p:cNvPr id="3" name="Content Placeholder 3">
            <a:extLst>
              <a:ext uri="{FF2B5EF4-FFF2-40B4-BE49-F238E27FC236}">
                <a16:creationId xmlns:a16="http://schemas.microsoft.com/office/drawing/2014/main" id="{C2B43DC6-C47D-CA79-EB23-967E3CBDDD06}"/>
              </a:ext>
            </a:extLst>
          </p:cNvPr>
          <p:cNvSpPr txBox="1">
            <a:spLocks/>
          </p:cNvSpPr>
          <p:nvPr/>
        </p:nvSpPr>
        <p:spPr>
          <a:xfrm>
            <a:off x="608330" y="1143000"/>
            <a:ext cx="10949940" cy="497754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altLang="en-US" sz="2000" kern="0">
              <a:solidFill>
                <a:schemeClr val="tx2"/>
              </a:solidFill>
            </a:endParaRPr>
          </a:p>
          <a:p>
            <a:pPr algn="just"/>
            <a:r>
              <a:rPr lang="en-ZA" sz="2000" kern="0">
                <a:solidFill>
                  <a:schemeClr val="tx2"/>
                </a:solidFill>
              </a:rPr>
              <a:t>The ultimate purpose of the application is to make it simpler and easier for employers to find their occupations on the OFO.</a:t>
            </a:r>
          </a:p>
          <a:p>
            <a:pPr algn="just"/>
            <a:endParaRPr lang="en-ZA" sz="2000" kern="0">
              <a:solidFill>
                <a:schemeClr val="tx2"/>
              </a:solidFill>
            </a:endParaRPr>
          </a:p>
          <a:p>
            <a:pPr algn="just"/>
            <a:r>
              <a:rPr lang="en-ZA" sz="2000" kern="0">
                <a:solidFill>
                  <a:schemeClr val="tx2"/>
                </a:solidFill>
              </a:rPr>
              <a:t>This will ensure that more accurate occupational data is provided to the SETAs.</a:t>
            </a:r>
          </a:p>
          <a:p>
            <a:pPr algn="just"/>
            <a:endParaRPr lang="en-ZA" sz="2000" kern="0">
              <a:solidFill>
                <a:schemeClr val="tx2"/>
              </a:solidFill>
            </a:endParaRPr>
          </a:p>
          <a:p>
            <a:pPr algn="just"/>
            <a:r>
              <a:rPr lang="en-ZA" sz="2000" kern="0">
                <a:solidFill>
                  <a:schemeClr val="tx2"/>
                </a:solidFill>
              </a:rPr>
              <a:t>By providing more accurate data regarding occupations to the relevant SETA the right skills can be provided to employers at the right time.</a:t>
            </a:r>
          </a:p>
          <a:p>
            <a:endParaRPr lang="en-US" sz="2000" kern="0" dirty="0">
              <a:solidFill>
                <a:schemeClr val="tx2"/>
              </a:solidFill>
            </a:endParaRPr>
          </a:p>
        </p:txBody>
      </p:sp>
    </p:spTree>
    <p:extLst>
      <p:ext uri="{BB962C8B-B14F-4D97-AF65-F5344CB8AC3E}">
        <p14:creationId xmlns:p14="http://schemas.microsoft.com/office/powerpoint/2010/main" val="1102449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626D39C2-1D15-91A2-5910-402BD480D819}"/>
              </a:ext>
            </a:extLst>
          </p:cNvPr>
          <p:cNvSpPr txBox="1">
            <a:spLocks/>
          </p:cNvSpPr>
          <p:nvPr/>
        </p:nvSpPr>
        <p:spPr>
          <a:xfrm>
            <a:off x="346528" y="381000"/>
            <a:ext cx="11544299" cy="613177"/>
          </a:xfrm>
          <a:prstGeom prst="rect">
            <a:avLst/>
          </a:prstGeom>
        </p:spPr>
        <p:txBody>
          <a:bodyPr/>
          <a:lstStyle>
            <a:lvl1pPr algn="ctr">
              <a:defRPr sz="2800">
                <a:latin typeface="+mj-lt"/>
                <a:ea typeface="+mj-ea"/>
                <a:cs typeface="+mj-cs"/>
              </a:defRPr>
            </a:lvl1pPr>
          </a:lstStyle>
          <a:p>
            <a:r>
              <a:rPr lang="en-GB" sz="3200" b="1" kern="0" dirty="0">
                <a:solidFill>
                  <a:schemeClr val="tx2"/>
                </a:solidFill>
                <a:latin typeface="+mn-lt"/>
              </a:rPr>
              <a:t>HOW IS IT DIFFERENT FROM THE OFO SPREADSHEET?</a:t>
            </a:r>
            <a:endParaRPr lang="en-US" sz="3200" b="1" kern="0" dirty="0">
              <a:solidFill>
                <a:schemeClr val="tx2"/>
              </a:solidFill>
              <a:latin typeface="+mn-lt"/>
            </a:endParaRPr>
          </a:p>
        </p:txBody>
      </p:sp>
      <p:sp>
        <p:nvSpPr>
          <p:cNvPr id="3" name="Content Placeholder 3">
            <a:extLst>
              <a:ext uri="{FF2B5EF4-FFF2-40B4-BE49-F238E27FC236}">
                <a16:creationId xmlns:a16="http://schemas.microsoft.com/office/drawing/2014/main" id="{280DB822-552A-B250-C0BC-1CA24680183D}"/>
              </a:ext>
            </a:extLst>
          </p:cNvPr>
          <p:cNvSpPr txBox="1">
            <a:spLocks/>
          </p:cNvSpPr>
          <p:nvPr/>
        </p:nvSpPr>
        <p:spPr>
          <a:xfrm>
            <a:off x="608330" y="1274006"/>
            <a:ext cx="10949940" cy="484654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altLang="en-US" sz="1796" kern="0">
              <a:solidFill>
                <a:sysClr val="windowText" lastClr="000000"/>
              </a:solidFill>
            </a:endParaRPr>
          </a:p>
          <a:p>
            <a:endParaRPr lang="en-US" kern="0" dirty="0">
              <a:solidFill>
                <a:sysClr val="windowText" lastClr="000000"/>
              </a:solidFill>
            </a:endParaRPr>
          </a:p>
        </p:txBody>
      </p:sp>
      <p:sp>
        <p:nvSpPr>
          <p:cNvPr id="4" name="TextBox 3">
            <a:extLst>
              <a:ext uri="{FF2B5EF4-FFF2-40B4-BE49-F238E27FC236}">
                <a16:creationId xmlns:a16="http://schemas.microsoft.com/office/drawing/2014/main" id="{AAF6A1FE-76A4-4815-1179-3B73AE4C87CC}"/>
              </a:ext>
            </a:extLst>
          </p:cNvPr>
          <p:cNvSpPr txBox="1"/>
          <p:nvPr/>
        </p:nvSpPr>
        <p:spPr>
          <a:xfrm>
            <a:off x="425140" y="1622481"/>
            <a:ext cx="11373160" cy="3132781"/>
          </a:xfrm>
          <a:prstGeom prst="rect">
            <a:avLst/>
          </a:prstGeom>
          <a:noFill/>
        </p:spPr>
        <p:txBody>
          <a:bodyPr wrap="square">
            <a:spAutoFit/>
          </a:bodyPr>
          <a:lstStyle/>
          <a:p>
            <a:endParaRPr lang="en-ZA" sz="1796" dirty="0">
              <a:solidFill>
                <a:schemeClr val="tx2"/>
              </a:solidFill>
            </a:endParaRPr>
          </a:p>
          <a:p>
            <a:pPr marL="285150" indent="-285150">
              <a:buFont typeface="Arial" panose="020B0604020202020204" pitchFamily="34" charset="0"/>
              <a:buChar char="•"/>
            </a:pPr>
            <a:r>
              <a:rPr lang="en-ZA" sz="1796" dirty="0">
                <a:solidFill>
                  <a:schemeClr val="tx2"/>
                </a:solidFill>
              </a:rPr>
              <a:t>This tool reduces  the time it would take for SETAs, employers or anyone mapping jobs to occupations.</a:t>
            </a:r>
          </a:p>
          <a:p>
            <a:r>
              <a:rPr lang="en-ZA" sz="1796" dirty="0">
                <a:solidFill>
                  <a:schemeClr val="tx2"/>
                </a:solidFill>
              </a:rPr>
              <a:t>      It also allows employers to flag if they can’t find their occupation on the OFO. This will allow SETAs and DHET to</a:t>
            </a:r>
          </a:p>
          <a:p>
            <a:r>
              <a:rPr lang="en-ZA" sz="1796" dirty="0">
                <a:solidFill>
                  <a:schemeClr val="tx2"/>
                </a:solidFill>
              </a:rPr>
              <a:t>      take a more proactive approach to updating the OFO.</a:t>
            </a:r>
          </a:p>
          <a:p>
            <a:endParaRPr lang="en-ZA" sz="1796" dirty="0">
              <a:solidFill>
                <a:schemeClr val="tx2"/>
              </a:solidFill>
            </a:endParaRPr>
          </a:p>
          <a:p>
            <a:pPr marL="285150" indent="-285150">
              <a:buFont typeface="Arial" panose="020B0604020202020204" pitchFamily="34" charset="0"/>
              <a:buChar char="•"/>
            </a:pPr>
            <a:r>
              <a:rPr lang="en-ZA" sz="1796" dirty="0">
                <a:solidFill>
                  <a:schemeClr val="tx2"/>
                </a:solidFill>
              </a:rPr>
              <a:t>If the tool is properly marketed (by all 21 SETAs) and widely used it will allow for the generation of extensive data which will indicate the extent to which the current OFO is capturing the nuance and rapidly changing world of occupations in South Africa.</a:t>
            </a:r>
          </a:p>
          <a:p>
            <a:endParaRPr lang="en-ZA" sz="1796" dirty="0">
              <a:solidFill>
                <a:schemeClr val="tx2"/>
              </a:solidFill>
            </a:endParaRPr>
          </a:p>
          <a:p>
            <a:pPr marL="285150" indent="-285150">
              <a:buFont typeface="Arial" panose="020B0604020202020204" pitchFamily="34" charset="0"/>
              <a:buChar char="•"/>
            </a:pPr>
            <a:r>
              <a:rPr lang="en-ZA" sz="1796" dirty="0">
                <a:solidFill>
                  <a:schemeClr val="tx2"/>
                </a:solidFill>
              </a:rPr>
              <a:t>We have established that it could it  take up to 2 to 3 hours to map one job to the OFO. The accuracy of the mapping is also often questionable</a:t>
            </a:r>
          </a:p>
        </p:txBody>
      </p:sp>
    </p:spTree>
    <p:extLst>
      <p:ext uri="{BB962C8B-B14F-4D97-AF65-F5344CB8AC3E}">
        <p14:creationId xmlns:p14="http://schemas.microsoft.com/office/powerpoint/2010/main" val="183386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6" name="Title 1">
            <a:extLst>
              <a:ext uri="{FF2B5EF4-FFF2-40B4-BE49-F238E27FC236}">
                <a16:creationId xmlns:a16="http://schemas.microsoft.com/office/drawing/2014/main" id="{2CE9810D-A1DE-D557-4D72-CA0EA02323E7}"/>
              </a:ext>
            </a:extLst>
          </p:cNvPr>
          <p:cNvSpPr txBox="1">
            <a:spLocks/>
          </p:cNvSpPr>
          <p:nvPr/>
        </p:nvSpPr>
        <p:spPr>
          <a:xfrm>
            <a:off x="346528" y="381000"/>
            <a:ext cx="11544299" cy="613177"/>
          </a:xfrm>
          <a:prstGeom prst="rect">
            <a:avLst/>
          </a:prstGeom>
        </p:spPr>
        <p:txBody>
          <a:bodyPr/>
          <a:lstStyle>
            <a:lvl1pPr algn="ctr">
              <a:defRPr sz="2800">
                <a:latin typeface="+mj-lt"/>
                <a:ea typeface="+mj-ea"/>
                <a:cs typeface="+mj-cs"/>
              </a:defRPr>
            </a:lvl1pPr>
          </a:lstStyle>
          <a:p>
            <a:r>
              <a:rPr lang="en-US" sz="3200" b="1" kern="0" dirty="0">
                <a:solidFill>
                  <a:schemeClr val="tx2"/>
                </a:solidFill>
                <a:latin typeface="+mn-lt"/>
              </a:rPr>
              <a:t>OFO MAPPING TOOL LINK </a:t>
            </a:r>
          </a:p>
        </p:txBody>
      </p:sp>
      <p:sp>
        <p:nvSpPr>
          <p:cNvPr id="7" name="Content Placeholder 3">
            <a:extLst>
              <a:ext uri="{FF2B5EF4-FFF2-40B4-BE49-F238E27FC236}">
                <a16:creationId xmlns:a16="http://schemas.microsoft.com/office/drawing/2014/main" id="{2D1DF14E-37DC-43ED-75A4-60BE31E6BB0E}"/>
              </a:ext>
            </a:extLst>
          </p:cNvPr>
          <p:cNvSpPr txBox="1">
            <a:spLocks/>
          </p:cNvSpPr>
          <p:nvPr/>
        </p:nvSpPr>
        <p:spPr>
          <a:xfrm>
            <a:off x="608330" y="1274006"/>
            <a:ext cx="10949940" cy="484654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altLang="en-US" sz="1796" kern="0">
              <a:solidFill>
                <a:sysClr val="windowText" lastClr="000000"/>
              </a:solidFill>
            </a:endParaRPr>
          </a:p>
          <a:p>
            <a:endParaRPr lang="en-US" kern="0" dirty="0">
              <a:solidFill>
                <a:sysClr val="windowText" lastClr="000000"/>
              </a:solidFill>
            </a:endParaRPr>
          </a:p>
        </p:txBody>
      </p:sp>
      <p:sp>
        <p:nvSpPr>
          <p:cNvPr id="8" name="TextBox 7">
            <a:extLst>
              <a:ext uri="{FF2B5EF4-FFF2-40B4-BE49-F238E27FC236}">
                <a16:creationId xmlns:a16="http://schemas.microsoft.com/office/drawing/2014/main" id="{632A50F1-8A59-9239-F472-42707B6031A2}"/>
              </a:ext>
            </a:extLst>
          </p:cNvPr>
          <p:cNvSpPr txBox="1"/>
          <p:nvPr/>
        </p:nvSpPr>
        <p:spPr>
          <a:xfrm>
            <a:off x="444499" y="1274006"/>
            <a:ext cx="11613156" cy="1136401"/>
          </a:xfrm>
          <a:prstGeom prst="rect">
            <a:avLst/>
          </a:prstGeom>
          <a:noFill/>
        </p:spPr>
        <p:txBody>
          <a:bodyPr wrap="square">
            <a:spAutoFit/>
          </a:bodyPr>
          <a:lstStyle/>
          <a:p>
            <a:r>
              <a:rPr lang="en-ZA" sz="3193" dirty="0">
                <a:hlinkClick r:id="rId3"/>
              </a:rPr>
              <a:t>www.ofomapping.co.za</a:t>
            </a:r>
            <a:endParaRPr lang="en-ZA" sz="3193" dirty="0"/>
          </a:p>
          <a:p>
            <a:endParaRPr lang="en-ZA" sz="1796" dirty="0"/>
          </a:p>
          <a:p>
            <a:r>
              <a:rPr lang="en-ZA" sz="1796" dirty="0"/>
              <a:t> </a:t>
            </a:r>
          </a:p>
        </p:txBody>
      </p:sp>
      <p:pic>
        <p:nvPicPr>
          <p:cNvPr id="9" name="Picture 8">
            <a:extLst>
              <a:ext uri="{FF2B5EF4-FFF2-40B4-BE49-F238E27FC236}">
                <a16:creationId xmlns:a16="http://schemas.microsoft.com/office/drawing/2014/main" id="{58EC549D-D653-CD81-8C63-0FE01CBED725}"/>
              </a:ext>
            </a:extLst>
          </p:cNvPr>
          <p:cNvPicPr>
            <a:picLocks noChangeAspect="1"/>
          </p:cNvPicPr>
          <p:nvPr/>
        </p:nvPicPr>
        <p:blipFill>
          <a:blip r:embed="rId4"/>
          <a:stretch>
            <a:fillRect/>
          </a:stretch>
        </p:blipFill>
        <p:spPr>
          <a:xfrm>
            <a:off x="444500" y="2018780"/>
            <a:ext cx="11446328" cy="3888474"/>
          </a:xfrm>
          <a:prstGeom prst="rect">
            <a:avLst/>
          </a:prstGeom>
        </p:spPr>
      </p:pic>
    </p:spTree>
    <p:extLst>
      <p:ext uri="{BB962C8B-B14F-4D97-AF65-F5344CB8AC3E}">
        <p14:creationId xmlns:p14="http://schemas.microsoft.com/office/powerpoint/2010/main" val="2296591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A6FDAE22-9867-0448-1D88-AA075F66F926}"/>
              </a:ext>
            </a:extLst>
          </p:cNvPr>
          <p:cNvSpPr txBox="1">
            <a:spLocks/>
          </p:cNvSpPr>
          <p:nvPr/>
        </p:nvSpPr>
        <p:spPr>
          <a:xfrm>
            <a:off x="346528" y="349193"/>
            <a:ext cx="11544299" cy="644984"/>
          </a:xfrm>
          <a:prstGeom prst="rect">
            <a:avLst/>
          </a:prstGeom>
        </p:spPr>
        <p:txBody>
          <a:bodyPr/>
          <a:lstStyle>
            <a:lvl1pPr algn="ctr">
              <a:defRPr sz="2800">
                <a:latin typeface="+mj-lt"/>
                <a:ea typeface="+mj-ea"/>
                <a:cs typeface="+mj-cs"/>
              </a:defRPr>
            </a:lvl1pPr>
          </a:lstStyle>
          <a:p>
            <a:r>
              <a:rPr lang="en-US" sz="3200" b="1" kern="0" dirty="0">
                <a:solidFill>
                  <a:schemeClr val="tx2"/>
                </a:solidFill>
                <a:latin typeface="+mn-lt"/>
              </a:rPr>
              <a:t>OFO CODES VERSIONS ON FP&amp;M SETA WEBSITE </a:t>
            </a:r>
          </a:p>
        </p:txBody>
      </p:sp>
      <p:sp>
        <p:nvSpPr>
          <p:cNvPr id="3" name="Content Placeholder 3">
            <a:extLst>
              <a:ext uri="{FF2B5EF4-FFF2-40B4-BE49-F238E27FC236}">
                <a16:creationId xmlns:a16="http://schemas.microsoft.com/office/drawing/2014/main" id="{9ED1C90C-9DFB-9AAB-C279-C6C51EBE9B78}"/>
              </a:ext>
            </a:extLst>
          </p:cNvPr>
          <p:cNvSpPr txBox="1">
            <a:spLocks/>
          </p:cNvSpPr>
          <p:nvPr/>
        </p:nvSpPr>
        <p:spPr>
          <a:xfrm>
            <a:off x="608330" y="1274006"/>
            <a:ext cx="10949940" cy="484654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altLang="en-US" sz="1796" kern="0">
              <a:solidFill>
                <a:sysClr val="windowText" lastClr="000000"/>
              </a:solidFill>
            </a:endParaRPr>
          </a:p>
          <a:p>
            <a:endParaRPr lang="en-US" kern="0" dirty="0">
              <a:solidFill>
                <a:sysClr val="windowText" lastClr="000000"/>
              </a:solidFill>
            </a:endParaRPr>
          </a:p>
        </p:txBody>
      </p:sp>
      <p:sp>
        <p:nvSpPr>
          <p:cNvPr id="4" name="TextBox 3">
            <a:extLst>
              <a:ext uri="{FF2B5EF4-FFF2-40B4-BE49-F238E27FC236}">
                <a16:creationId xmlns:a16="http://schemas.microsoft.com/office/drawing/2014/main" id="{61E60CA1-E6B8-5B2A-7A07-87F105C11244}"/>
              </a:ext>
            </a:extLst>
          </p:cNvPr>
          <p:cNvSpPr txBox="1"/>
          <p:nvPr/>
        </p:nvSpPr>
        <p:spPr>
          <a:xfrm>
            <a:off x="1020275" y="1471022"/>
            <a:ext cx="11146325" cy="644984"/>
          </a:xfrm>
          <a:prstGeom prst="rect">
            <a:avLst/>
          </a:prstGeom>
          <a:noFill/>
        </p:spPr>
        <p:txBody>
          <a:bodyPr wrap="square">
            <a:spAutoFit/>
          </a:bodyPr>
          <a:lstStyle/>
          <a:p>
            <a:endParaRPr lang="en-ZA" sz="1796" dirty="0"/>
          </a:p>
          <a:p>
            <a:r>
              <a:rPr lang="en-ZA" sz="1796" dirty="0"/>
              <a:t> </a:t>
            </a:r>
          </a:p>
        </p:txBody>
      </p:sp>
      <p:pic>
        <p:nvPicPr>
          <p:cNvPr id="6" name="Picture 5" descr="A screenshot of a computer&#10;&#10;Description automatically generated with medium confidence">
            <a:extLst>
              <a:ext uri="{FF2B5EF4-FFF2-40B4-BE49-F238E27FC236}">
                <a16:creationId xmlns:a16="http://schemas.microsoft.com/office/drawing/2014/main" id="{36D2ACDB-1F84-79CA-6D88-32A647C3D3F0}"/>
              </a:ext>
            </a:extLst>
          </p:cNvPr>
          <p:cNvPicPr>
            <a:picLocks noChangeAspect="1"/>
          </p:cNvPicPr>
          <p:nvPr/>
        </p:nvPicPr>
        <p:blipFill>
          <a:blip r:embed="rId3"/>
          <a:stretch>
            <a:fillRect/>
          </a:stretch>
        </p:blipFill>
        <p:spPr>
          <a:xfrm>
            <a:off x="1020275" y="1203320"/>
            <a:ext cx="9787425" cy="4634605"/>
          </a:xfrm>
          <a:prstGeom prst="rect">
            <a:avLst/>
          </a:prstGeom>
        </p:spPr>
      </p:pic>
    </p:spTree>
    <p:extLst>
      <p:ext uri="{BB962C8B-B14F-4D97-AF65-F5344CB8AC3E}">
        <p14:creationId xmlns:p14="http://schemas.microsoft.com/office/powerpoint/2010/main" val="498090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port, water sport, swimming&#10;&#10;Description automatically generated">
            <a:extLst>
              <a:ext uri="{FF2B5EF4-FFF2-40B4-BE49-F238E27FC236}">
                <a16:creationId xmlns:a16="http://schemas.microsoft.com/office/drawing/2014/main" id="{2D5052F7-AE0D-D545-A28D-4B1DDCF9C6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975"/>
          <a:stretch/>
        </p:blipFill>
        <p:spPr>
          <a:xfrm>
            <a:off x="-91440" y="1"/>
            <a:ext cx="12258040" cy="6858000"/>
          </a:xfrm>
          <a:prstGeom prst="rect">
            <a:avLst/>
          </a:prstGeom>
        </p:spPr>
      </p:pic>
      <p:sp>
        <p:nvSpPr>
          <p:cNvPr id="3" name="TextBox 2">
            <a:extLst>
              <a:ext uri="{FF2B5EF4-FFF2-40B4-BE49-F238E27FC236}">
                <a16:creationId xmlns:a16="http://schemas.microsoft.com/office/drawing/2014/main" id="{67475233-F3F1-274D-AF5D-55EC1B677A53}"/>
              </a:ext>
            </a:extLst>
          </p:cNvPr>
          <p:cNvSpPr txBox="1"/>
          <p:nvPr/>
        </p:nvSpPr>
        <p:spPr>
          <a:xfrm>
            <a:off x="6336119" y="1641901"/>
            <a:ext cx="5867400" cy="830997"/>
          </a:xfrm>
          <a:prstGeom prst="rect">
            <a:avLst/>
          </a:prstGeom>
          <a:noFill/>
        </p:spPr>
        <p:txBody>
          <a:bodyPr wrap="square">
            <a:spAutoFit/>
          </a:bodyPr>
          <a:lstStyle/>
          <a:p>
            <a:pPr algn="ctr"/>
            <a:r>
              <a:rPr lang="en-ZA" sz="4800" b="1" dirty="0">
                <a:solidFill>
                  <a:schemeClr val="bg1"/>
                </a:solidFill>
                <a:effectLst/>
                <a:latin typeface="Avant Garde" pitchFamily="2" charset="0"/>
              </a:rPr>
              <a:t>Thanks You</a:t>
            </a:r>
          </a:p>
        </p:txBody>
      </p:sp>
      <p:pic>
        <p:nvPicPr>
          <p:cNvPr id="4" name="Picture 3" descr="A picture containing text, businesscard&#10;&#10;Description automatically generated">
            <a:extLst>
              <a:ext uri="{FF2B5EF4-FFF2-40B4-BE49-F238E27FC236}">
                <a16:creationId xmlns:a16="http://schemas.microsoft.com/office/drawing/2014/main" id="{CE1BC75D-630C-2142-8131-137A0C27A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1900" y="4800600"/>
            <a:ext cx="1625600" cy="1625600"/>
          </a:xfrm>
          <a:prstGeom prst="rect">
            <a:avLst/>
          </a:prstGeom>
        </p:spPr>
      </p:pic>
    </p:spTree>
    <p:extLst>
      <p:ext uri="{BB962C8B-B14F-4D97-AF65-F5344CB8AC3E}">
        <p14:creationId xmlns:p14="http://schemas.microsoft.com/office/powerpoint/2010/main" val="132180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3F36DD5B-46FA-6BED-EB05-BA5D718D4393}"/>
              </a:ext>
            </a:extLst>
          </p:cNvPr>
          <p:cNvSpPr txBox="1">
            <a:spLocks/>
          </p:cNvSpPr>
          <p:nvPr/>
        </p:nvSpPr>
        <p:spPr>
          <a:xfrm>
            <a:off x="346529" y="381000"/>
            <a:ext cx="11184592" cy="613177"/>
          </a:xfrm>
          <a:prstGeom prst="rect">
            <a:avLst/>
          </a:prstGeom>
        </p:spPr>
        <p:txBody>
          <a:bodyPr/>
          <a:lstStyle>
            <a:lvl1pPr algn="ctr">
              <a:defRPr sz="2800">
                <a:latin typeface="+mj-lt"/>
                <a:ea typeface="+mj-ea"/>
                <a:cs typeface="+mj-cs"/>
              </a:defRPr>
            </a:lvl1pPr>
          </a:lstStyle>
          <a:p>
            <a:r>
              <a:rPr lang="en-US" altLang="en-US" sz="3200" b="1" dirty="0">
                <a:solidFill>
                  <a:schemeClr val="accent5">
                    <a:lumMod val="50000"/>
                  </a:schemeClr>
                </a:solidFill>
                <a:latin typeface="+mn-lt"/>
                <a:ea typeface="Calibri" panose="020F0502020204030204" pitchFamily="34" charset="0"/>
                <a:cs typeface="+mn-cs"/>
              </a:rPr>
              <a:t>SETA GRANT REGULATIONS</a:t>
            </a:r>
            <a:endParaRPr lang="en-US" sz="3200" b="1" dirty="0">
              <a:solidFill>
                <a:schemeClr val="accent5">
                  <a:lumMod val="50000"/>
                </a:schemeClr>
              </a:solidFill>
              <a:latin typeface="+mn-lt"/>
              <a:ea typeface="Calibri" panose="020F0502020204030204" pitchFamily="34" charset="0"/>
              <a:cs typeface="+mn-cs"/>
            </a:endParaRPr>
          </a:p>
        </p:txBody>
      </p:sp>
      <p:sp>
        <p:nvSpPr>
          <p:cNvPr id="3" name="Content Placeholder 2">
            <a:extLst>
              <a:ext uri="{FF2B5EF4-FFF2-40B4-BE49-F238E27FC236}">
                <a16:creationId xmlns:a16="http://schemas.microsoft.com/office/drawing/2014/main" id="{96A16832-5EA5-C4F8-8A82-BA3AC6B66DDB}"/>
              </a:ext>
            </a:extLst>
          </p:cNvPr>
          <p:cNvSpPr txBox="1">
            <a:spLocks/>
          </p:cNvSpPr>
          <p:nvPr/>
        </p:nvSpPr>
        <p:spPr>
          <a:xfrm>
            <a:off x="1130301" y="1447801"/>
            <a:ext cx="10617200"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Wingdings" panose="05000000000000000000" pitchFamily="2" charset="2"/>
              <a:buChar char="§"/>
              <a:defRPr/>
            </a:pPr>
            <a:r>
              <a:rPr lang="en-US" sz="2395" kern="0" dirty="0">
                <a:solidFill>
                  <a:schemeClr val="tx2"/>
                </a:solidFill>
              </a:rPr>
              <a:t>Mandatory Grants</a:t>
            </a:r>
          </a:p>
          <a:p>
            <a:pPr marL="800100" lvl="1" indent="-342900">
              <a:buFont typeface="Arial" panose="020B0604020202020204" pitchFamily="34" charset="0"/>
              <a:buChar char="•"/>
              <a:defRPr/>
            </a:pPr>
            <a:r>
              <a:rPr lang="en-US" sz="2395" kern="0" dirty="0">
                <a:solidFill>
                  <a:schemeClr val="tx2"/>
                </a:solidFill>
              </a:rPr>
              <a:t>Increased monitoring of WSP implementation against Board criteria</a:t>
            </a:r>
          </a:p>
          <a:p>
            <a:pPr marL="1257300" lvl="2" indent="-342900">
              <a:buFont typeface="Courier New" panose="02070309020205020404" pitchFamily="49" charset="0"/>
              <a:buChar char="o"/>
              <a:defRPr/>
            </a:pPr>
            <a:r>
              <a:rPr lang="en-US" sz="2395" kern="0" dirty="0">
                <a:solidFill>
                  <a:schemeClr val="tx2"/>
                </a:solidFill>
              </a:rPr>
              <a:t>Criteria for approval </a:t>
            </a:r>
          </a:p>
          <a:p>
            <a:pPr marL="1257300" lvl="2" indent="-342900">
              <a:buFont typeface="Courier New" panose="02070309020205020404" pitchFamily="49" charset="0"/>
              <a:buChar char="o"/>
              <a:defRPr/>
            </a:pPr>
            <a:r>
              <a:rPr lang="en-US" sz="2395" kern="0" dirty="0">
                <a:solidFill>
                  <a:schemeClr val="tx2"/>
                </a:solidFill>
              </a:rPr>
              <a:t>Evidence requirements</a:t>
            </a:r>
          </a:p>
          <a:p>
            <a:pPr marL="1257300" lvl="2" indent="-342900">
              <a:buFont typeface="Courier New" panose="02070309020205020404" pitchFamily="49" charset="0"/>
              <a:buChar char="o"/>
              <a:defRPr/>
            </a:pPr>
            <a:r>
              <a:rPr lang="en-US" sz="2395" kern="0" dirty="0">
                <a:solidFill>
                  <a:schemeClr val="tx2"/>
                </a:solidFill>
              </a:rPr>
              <a:t>Quality &amp; accuracy standards for WSPs &amp; ATRs</a:t>
            </a:r>
          </a:p>
          <a:p>
            <a:pPr marL="1255380" lvl="2" indent="-342900">
              <a:buFont typeface="Arial" panose="020B0604020202020204" pitchFamily="34" charset="0"/>
              <a:buChar char="•"/>
              <a:defRPr/>
            </a:pPr>
            <a:endParaRPr lang="en-US" sz="2395" kern="0" dirty="0">
              <a:solidFill>
                <a:schemeClr val="tx2"/>
              </a:solidFill>
            </a:endParaRPr>
          </a:p>
          <a:p>
            <a:pPr marL="800100" lvl="1" indent="-342900">
              <a:buFont typeface="Arial" panose="020B0604020202020204" pitchFamily="34" charset="0"/>
              <a:buChar char="•"/>
              <a:defRPr/>
            </a:pPr>
            <a:r>
              <a:rPr lang="en-US" sz="2395" kern="0" dirty="0">
                <a:solidFill>
                  <a:schemeClr val="tx2"/>
                </a:solidFill>
              </a:rPr>
              <a:t>Evidence of consultation and sign-off by </a:t>
            </a:r>
            <a:r>
              <a:rPr lang="en-US" sz="2395" kern="0" dirty="0" err="1">
                <a:solidFill>
                  <a:schemeClr val="tx2"/>
                </a:solidFill>
              </a:rPr>
              <a:t>labour</a:t>
            </a:r>
            <a:r>
              <a:rPr lang="en-US" sz="2395" kern="0" dirty="0">
                <a:solidFill>
                  <a:schemeClr val="tx2"/>
                </a:solidFill>
              </a:rPr>
              <a:t> representative (unless explanation is provided)</a:t>
            </a:r>
          </a:p>
          <a:p>
            <a:pPr lvl="1">
              <a:buFont typeface="Arial" charset="0"/>
              <a:buChar char="–"/>
              <a:defRPr/>
            </a:pPr>
            <a:endParaRPr lang="en-US" sz="2395" kern="0" dirty="0">
              <a:solidFill>
                <a:schemeClr val="tx2"/>
              </a:solidFill>
            </a:endParaRPr>
          </a:p>
          <a:p>
            <a:pPr lvl="1">
              <a:buFont typeface="Arial" charset="0"/>
              <a:buChar char="–"/>
              <a:defRPr/>
            </a:pPr>
            <a:endParaRPr lang="en-US" sz="2395" kern="0" dirty="0">
              <a:solidFill>
                <a:sysClr val="windowText" lastClr="000000"/>
              </a:solidFill>
            </a:endParaRPr>
          </a:p>
        </p:txBody>
      </p:sp>
    </p:spTree>
    <p:extLst>
      <p:ext uri="{BB962C8B-B14F-4D97-AF65-F5344CB8AC3E}">
        <p14:creationId xmlns:p14="http://schemas.microsoft.com/office/powerpoint/2010/main" val="142055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CD5CE6A9-1948-2EDF-CDCF-C78E78EC3F87}"/>
              </a:ext>
            </a:extLst>
          </p:cNvPr>
          <p:cNvSpPr txBox="1">
            <a:spLocks/>
          </p:cNvSpPr>
          <p:nvPr/>
        </p:nvSpPr>
        <p:spPr>
          <a:xfrm>
            <a:off x="346528" y="381000"/>
            <a:ext cx="11544299" cy="613177"/>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ea typeface="Calibri" panose="020F0502020204030204" pitchFamily="34" charset="0"/>
                <a:cs typeface="+mn-cs"/>
              </a:rPr>
              <a:t>WORKPLACE SKILLS PLANNING</a:t>
            </a:r>
          </a:p>
        </p:txBody>
      </p:sp>
      <p:sp>
        <p:nvSpPr>
          <p:cNvPr id="3" name="Content Placeholder 2">
            <a:extLst>
              <a:ext uri="{FF2B5EF4-FFF2-40B4-BE49-F238E27FC236}">
                <a16:creationId xmlns:a16="http://schemas.microsoft.com/office/drawing/2014/main" id="{B2348C51-A7A8-E83A-E415-63BE90E32323}"/>
              </a:ext>
            </a:extLst>
          </p:cNvPr>
          <p:cNvSpPr txBox="1">
            <a:spLocks/>
          </p:cNvSpPr>
          <p:nvPr/>
        </p:nvSpPr>
        <p:spPr>
          <a:xfrm>
            <a:off x="980618" y="1023154"/>
            <a:ext cx="10910209" cy="5121745"/>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395" b="1" kern="0" dirty="0">
                <a:solidFill>
                  <a:schemeClr val="tx2"/>
                </a:solidFill>
              </a:rPr>
              <a:t>The Workplace Skills Plan (WSP),</a:t>
            </a:r>
          </a:p>
          <a:p>
            <a:pPr marL="342900" indent="-342900">
              <a:buFont typeface="Wingdings" panose="05000000000000000000" pitchFamily="2" charset="2"/>
              <a:buChar char="ü"/>
            </a:pPr>
            <a:r>
              <a:rPr lang="en-ZA" sz="2395" kern="0" dirty="0">
                <a:solidFill>
                  <a:schemeClr val="tx2"/>
                </a:solidFill>
              </a:rPr>
              <a:t>is one of the most powerful tools delivered to employers through skills development legislation. </a:t>
            </a:r>
          </a:p>
          <a:p>
            <a:pPr marL="342900" indent="-342900">
              <a:buFont typeface="Wingdings" panose="05000000000000000000" pitchFamily="2" charset="2"/>
              <a:buChar char="ü"/>
            </a:pPr>
            <a:r>
              <a:rPr lang="en-ZA" sz="2395" kern="0" dirty="0">
                <a:solidFill>
                  <a:schemeClr val="tx2"/>
                </a:solidFill>
              </a:rPr>
              <a:t>It is aimed at business expansion and sustainability. </a:t>
            </a:r>
          </a:p>
          <a:p>
            <a:pPr marL="342900" indent="-342900">
              <a:buFont typeface="Wingdings" panose="05000000000000000000" pitchFamily="2" charset="2"/>
              <a:buChar char="ü"/>
            </a:pPr>
            <a:r>
              <a:rPr lang="en-ZA" sz="2395" kern="0" dirty="0">
                <a:solidFill>
                  <a:schemeClr val="tx2"/>
                </a:solidFill>
              </a:rPr>
              <a:t>It is completed by companies with information specific to their business and the sector in which they operate.</a:t>
            </a:r>
          </a:p>
          <a:p>
            <a:endParaRPr lang="en-ZA" sz="2395" kern="0" dirty="0">
              <a:solidFill>
                <a:schemeClr val="tx2"/>
              </a:solidFill>
            </a:endParaRPr>
          </a:p>
          <a:p>
            <a:r>
              <a:rPr lang="en-ZA" sz="2395" kern="0" dirty="0">
                <a:solidFill>
                  <a:schemeClr val="tx2"/>
                </a:solidFill>
              </a:rPr>
              <a:t>The Sector Skills Plan (compiled by the FP&amp;M SETA) is an important resource to be used in the compilation of the WSP</a:t>
            </a:r>
          </a:p>
          <a:p>
            <a:pPr lvl="1"/>
            <a:r>
              <a:rPr lang="en-ZA" sz="2395" kern="0" dirty="0">
                <a:solidFill>
                  <a:schemeClr val="tx2"/>
                </a:solidFill>
              </a:rPr>
              <a:t>Identify sector trends</a:t>
            </a:r>
          </a:p>
          <a:p>
            <a:pPr lvl="1"/>
            <a:r>
              <a:rPr lang="en-ZA" sz="2395" kern="0" dirty="0">
                <a:solidFill>
                  <a:schemeClr val="tx2"/>
                </a:solidFill>
              </a:rPr>
              <a:t>Identify </a:t>
            </a:r>
            <a:r>
              <a:rPr lang="en-ZA" kern="0" dirty="0">
                <a:solidFill>
                  <a:schemeClr val="tx2"/>
                </a:solidFill>
              </a:rPr>
              <a:t>Priority S</a:t>
            </a:r>
            <a:r>
              <a:rPr lang="en-ZA" sz="2395" kern="0" dirty="0">
                <a:solidFill>
                  <a:schemeClr val="tx2"/>
                </a:solidFill>
              </a:rPr>
              <a:t>kills and Occupations in High Demand</a:t>
            </a:r>
          </a:p>
          <a:p>
            <a:pPr lvl="1"/>
            <a:r>
              <a:rPr lang="en-ZA" sz="2395" kern="0" dirty="0">
                <a:solidFill>
                  <a:schemeClr val="tx2"/>
                </a:solidFill>
              </a:rPr>
              <a:t>Identify skills development interventions to address the Country’s Labour Market and curb  unemployment</a:t>
            </a:r>
            <a:endParaRPr lang="en-US" sz="2395" kern="0" dirty="0">
              <a:solidFill>
                <a:schemeClr val="tx2"/>
              </a:solidFill>
            </a:endParaRPr>
          </a:p>
          <a:p>
            <a:endParaRPr lang="en-US" sz="2395" kern="0" dirty="0">
              <a:solidFill>
                <a:schemeClr val="tx2"/>
              </a:solidFill>
            </a:endParaRPr>
          </a:p>
        </p:txBody>
      </p:sp>
    </p:spTree>
    <p:extLst>
      <p:ext uri="{BB962C8B-B14F-4D97-AF65-F5344CB8AC3E}">
        <p14:creationId xmlns:p14="http://schemas.microsoft.com/office/powerpoint/2010/main" val="42292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374D569B-D437-7F45-55B0-16426F6698EA}"/>
              </a:ext>
            </a:extLst>
          </p:cNvPr>
          <p:cNvSpPr txBox="1">
            <a:spLocks/>
          </p:cNvSpPr>
          <p:nvPr/>
        </p:nvSpPr>
        <p:spPr>
          <a:xfrm>
            <a:off x="419100" y="247134"/>
            <a:ext cx="11544299" cy="369332"/>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ea typeface="Calibri" panose="020F0502020204030204" pitchFamily="34" charset="0"/>
                <a:cs typeface="+mn-cs"/>
              </a:rPr>
              <a:t>WORKPLACE SKILLS PLANNING</a:t>
            </a:r>
          </a:p>
        </p:txBody>
      </p:sp>
      <p:sp>
        <p:nvSpPr>
          <p:cNvPr id="3" name="Content Placeholder 2">
            <a:extLst>
              <a:ext uri="{FF2B5EF4-FFF2-40B4-BE49-F238E27FC236}">
                <a16:creationId xmlns:a16="http://schemas.microsoft.com/office/drawing/2014/main" id="{DFE178F8-B436-C1EE-F366-834E4843AC5B}"/>
              </a:ext>
            </a:extLst>
          </p:cNvPr>
          <p:cNvSpPr txBox="1">
            <a:spLocks/>
          </p:cNvSpPr>
          <p:nvPr/>
        </p:nvSpPr>
        <p:spPr>
          <a:xfrm>
            <a:off x="520700" y="1047343"/>
            <a:ext cx="10913837" cy="4763314"/>
          </a:xfrm>
          <a:prstGeom prst="rect">
            <a:avLst/>
          </a:prstGeom>
        </p:spPr>
        <p:txBody>
          <a:bodyP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ZA" sz="2395" b="1" kern="0" dirty="0">
                <a:solidFill>
                  <a:schemeClr val="tx2"/>
                </a:solidFill>
              </a:rPr>
              <a:t>The construction of a WSP plays a major role in several vital areas – </a:t>
            </a:r>
          </a:p>
          <a:p>
            <a:endParaRPr lang="en-US" sz="2395" kern="0" dirty="0">
              <a:solidFill>
                <a:schemeClr val="tx2"/>
              </a:solidFill>
            </a:endParaRPr>
          </a:p>
          <a:p>
            <a:pPr lvl="1"/>
            <a:r>
              <a:rPr lang="en-ZA" sz="2395" kern="0" dirty="0">
                <a:solidFill>
                  <a:schemeClr val="tx2"/>
                </a:solidFill>
              </a:rPr>
              <a:t> Management and employees enter discussions regarding skills planning in the workplace.</a:t>
            </a:r>
          </a:p>
          <a:p>
            <a:pPr marL="456240" lvl="1"/>
            <a:endParaRPr lang="en-US" sz="2395" kern="0" dirty="0">
              <a:solidFill>
                <a:schemeClr val="tx2"/>
              </a:solidFill>
            </a:endParaRPr>
          </a:p>
          <a:p>
            <a:pPr lvl="1"/>
            <a:r>
              <a:rPr lang="en-ZA" sz="2395" kern="0" dirty="0">
                <a:solidFill>
                  <a:schemeClr val="tx2"/>
                </a:solidFill>
              </a:rPr>
              <a:t>Skills available and skills gaps are identified and discussed in a positive way.</a:t>
            </a:r>
          </a:p>
          <a:p>
            <a:pPr lvl="1"/>
            <a:endParaRPr lang="en-US" sz="2395" kern="0" dirty="0">
              <a:solidFill>
                <a:schemeClr val="tx2"/>
              </a:solidFill>
            </a:endParaRPr>
          </a:p>
          <a:p>
            <a:pPr lvl="1"/>
            <a:r>
              <a:rPr lang="en-ZA" sz="2395" kern="0" dirty="0">
                <a:solidFill>
                  <a:schemeClr val="tx2"/>
                </a:solidFill>
              </a:rPr>
              <a:t>Management has a platform to share the company’s goals with employees, who in turn gain better understanding and more commitment to the process of achieving them.</a:t>
            </a:r>
          </a:p>
          <a:p>
            <a:pPr marL="456240" lvl="1"/>
            <a:endParaRPr lang="en-US" sz="2395" kern="0" dirty="0">
              <a:solidFill>
                <a:schemeClr val="tx2"/>
              </a:solidFill>
            </a:endParaRPr>
          </a:p>
          <a:p>
            <a:pPr lvl="1"/>
            <a:r>
              <a:rPr lang="en-ZA" sz="2395" kern="0" dirty="0">
                <a:solidFill>
                  <a:schemeClr val="tx2"/>
                </a:solidFill>
              </a:rPr>
              <a:t>Companies begin to uncover talents and skills they did not know they had available.</a:t>
            </a:r>
            <a:endParaRPr lang="en-US" sz="2395" kern="0" dirty="0">
              <a:solidFill>
                <a:schemeClr val="tx2"/>
              </a:solidFill>
            </a:endParaRPr>
          </a:p>
          <a:p>
            <a:endParaRPr lang="en-US" sz="2395" kern="0" dirty="0">
              <a:solidFill>
                <a:schemeClr val="tx2"/>
              </a:solidFill>
            </a:endParaRPr>
          </a:p>
          <a:p>
            <a:endParaRPr lang="en-US" sz="2395" kern="0" dirty="0">
              <a:solidFill>
                <a:sysClr val="windowText" lastClr="000000"/>
              </a:solidFill>
            </a:endParaRPr>
          </a:p>
        </p:txBody>
      </p:sp>
    </p:spTree>
    <p:extLst>
      <p:ext uri="{BB962C8B-B14F-4D97-AF65-F5344CB8AC3E}">
        <p14:creationId xmlns:p14="http://schemas.microsoft.com/office/powerpoint/2010/main" val="332463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98E39E0B-688D-D54B-D6C3-AA1B2C2B9759}"/>
              </a:ext>
            </a:extLst>
          </p:cNvPr>
          <p:cNvSpPr txBox="1">
            <a:spLocks/>
          </p:cNvSpPr>
          <p:nvPr/>
        </p:nvSpPr>
        <p:spPr>
          <a:xfrm>
            <a:off x="346528" y="368281"/>
            <a:ext cx="11544299" cy="625896"/>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ea typeface="Calibri" panose="020F0502020204030204" pitchFamily="34" charset="0"/>
                <a:cs typeface="+mn-cs"/>
              </a:rPr>
              <a:t>WHO IS ELIGIBLE </a:t>
            </a:r>
          </a:p>
        </p:txBody>
      </p:sp>
      <p:sp>
        <p:nvSpPr>
          <p:cNvPr id="3" name="Content Placeholder 3">
            <a:extLst>
              <a:ext uri="{FF2B5EF4-FFF2-40B4-BE49-F238E27FC236}">
                <a16:creationId xmlns:a16="http://schemas.microsoft.com/office/drawing/2014/main" id="{0E3CE4E1-B7DC-A437-7C78-4465BE23E638}"/>
              </a:ext>
            </a:extLst>
          </p:cNvPr>
          <p:cNvSpPr txBox="1">
            <a:spLocks/>
          </p:cNvSpPr>
          <p:nvPr/>
        </p:nvSpPr>
        <p:spPr>
          <a:xfrm>
            <a:off x="447040" y="1217625"/>
            <a:ext cx="11348389" cy="4883645"/>
          </a:xfrm>
          <a:prstGeom prst="rect">
            <a:avLst/>
          </a:prstGeom>
        </p:spPr>
        <p:txBody>
          <a:bodyPr wrap="square">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2395" b="1" kern="0" dirty="0">
                <a:solidFill>
                  <a:schemeClr val="tx2"/>
                </a:solidFill>
                <a:ea typeface="Calibri" panose="020F0502020204030204" pitchFamily="34" charset="0"/>
                <a:cs typeface="Times New Roman" panose="02020603050405020304" pitchFamily="18" charset="0"/>
              </a:rPr>
              <a:t>A levy paying employer claiming a mandatory grant must</a:t>
            </a:r>
          </a:p>
          <a:p>
            <a:pPr marL="912480" lvl="1" indent="-456240" algn="l">
              <a:buFont typeface="Arial" panose="020B0604020202020204" pitchFamily="34" charset="0"/>
              <a:buChar char="•"/>
            </a:pPr>
            <a:r>
              <a:rPr lang="en-US" sz="2395" kern="0" dirty="0">
                <a:solidFill>
                  <a:schemeClr val="tx2"/>
                </a:solidFill>
                <a:ea typeface="Calibri" panose="020F0502020204030204" pitchFamily="34" charset="0"/>
                <a:cs typeface="Times New Roman" panose="02020603050405020304" pitchFamily="18" charset="0"/>
              </a:rPr>
              <a:t>meet the eligibility criteria for the payment of a mandatory grant</a:t>
            </a:r>
          </a:p>
          <a:p>
            <a:pPr marL="912480" lvl="1" indent="-456240" algn="l">
              <a:buFont typeface="Arial" panose="020B0604020202020204" pitchFamily="34" charset="0"/>
              <a:buChar char="•"/>
            </a:pPr>
            <a:endParaRPr lang="en-US" sz="2395" kern="0" dirty="0">
              <a:solidFill>
                <a:schemeClr val="tx2"/>
              </a:solidFill>
              <a:ea typeface="Calibri" panose="020F0502020204030204" pitchFamily="34" charset="0"/>
              <a:cs typeface="Times New Roman" panose="02020603050405020304" pitchFamily="18" charset="0"/>
            </a:endParaRPr>
          </a:p>
          <a:p>
            <a:pPr marL="456240" indent="-456240" algn="l">
              <a:buFont typeface="Wingdings" panose="05000000000000000000" pitchFamily="2" charset="2"/>
              <a:buChar char="§"/>
            </a:pPr>
            <a:r>
              <a:rPr lang="en-US" sz="2395" b="1" kern="0" dirty="0">
                <a:solidFill>
                  <a:schemeClr val="tx2"/>
                </a:solidFill>
                <a:ea typeface="Calibri" panose="020F0502020204030204" pitchFamily="34" charset="0"/>
                <a:cs typeface="Times New Roman" panose="02020603050405020304" pitchFamily="18" charset="0"/>
              </a:rPr>
              <a:t>An eligible employer - </a:t>
            </a:r>
          </a:p>
          <a:p>
            <a:pPr marL="912480" lvl="1" indent="-456240" algn="l">
              <a:buFont typeface="Arial" panose="020B0604020202020204" pitchFamily="34" charset="0"/>
              <a:buChar char="•"/>
            </a:pPr>
            <a:r>
              <a:rPr lang="en-US" sz="2395" b="1" kern="0" dirty="0">
                <a:solidFill>
                  <a:schemeClr val="tx2"/>
                </a:solidFill>
                <a:ea typeface="Calibri" panose="020F0502020204030204" pitchFamily="34" charset="0"/>
                <a:cs typeface="Times New Roman" panose="02020603050405020304" pitchFamily="18" charset="0"/>
              </a:rPr>
              <a:t>has registered for skills development levies;</a:t>
            </a:r>
          </a:p>
          <a:p>
            <a:pPr marL="912480" lvl="1" indent="-456240" algn="l">
              <a:buFont typeface="Arial" panose="020B0604020202020204" pitchFamily="34" charset="0"/>
              <a:buChar char="•"/>
            </a:pPr>
            <a:r>
              <a:rPr lang="en-US" sz="2395" b="1" kern="0" dirty="0">
                <a:solidFill>
                  <a:schemeClr val="tx2"/>
                </a:solidFill>
                <a:ea typeface="Calibri" panose="020F0502020204030204" pitchFamily="34" charset="0"/>
                <a:cs typeface="Times New Roman" panose="02020603050405020304" pitchFamily="18" charset="0"/>
              </a:rPr>
              <a:t>has paid the levies in the prescribed manner (minimum threshold R500k per annum);</a:t>
            </a:r>
          </a:p>
          <a:p>
            <a:pPr marL="912480" lvl="1" indent="-456240" algn="l">
              <a:buFont typeface="Arial" panose="020B0604020202020204" pitchFamily="34" charset="0"/>
              <a:buChar char="•"/>
            </a:pPr>
            <a:r>
              <a:rPr lang="en-US" sz="2395" b="1" kern="0" dirty="0">
                <a:solidFill>
                  <a:schemeClr val="tx2"/>
                </a:solidFill>
                <a:ea typeface="Calibri" panose="020F0502020204030204" pitchFamily="34" charset="0"/>
                <a:cs typeface="Times New Roman" panose="02020603050405020304" pitchFamily="18" charset="0"/>
              </a:rPr>
              <a:t>has submitted a WSP / PIVOTAL Plan and ATR/PIVOTAL Report within the prescribed timeframes (30 April) that contributes to the relevant SETA SSP</a:t>
            </a:r>
          </a:p>
          <a:p>
            <a:pPr marL="912480" lvl="1" indent="-456240" algn="l">
              <a:buFont typeface="Arial" panose="020B0604020202020204" pitchFamily="34" charset="0"/>
              <a:buChar char="•"/>
            </a:pPr>
            <a:r>
              <a:rPr lang="en-US" sz="2395" b="1" kern="0" dirty="0">
                <a:solidFill>
                  <a:schemeClr val="tx2"/>
                </a:solidFill>
                <a:ea typeface="Calibri" panose="020F0502020204030204" pitchFamily="34" charset="0"/>
                <a:cs typeface="Times New Roman" panose="02020603050405020304" pitchFamily="18" charset="0"/>
              </a:rPr>
              <a:t>has submitted an Annual Training Report and/or PIVOTAL Training Report, </a:t>
            </a:r>
            <a:r>
              <a:rPr lang="en-US" sz="2395" b="1" kern="0" dirty="0">
                <a:solidFill>
                  <a:schemeClr val="tx2"/>
                </a:solidFill>
              </a:rPr>
              <a:t>demonstrating some alignment to the previous year’s WSP and/or PIVOTAL Plan </a:t>
            </a:r>
            <a:endParaRPr lang="en-US" sz="2395" b="1" kern="0" dirty="0">
              <a:solidFill>
                <a:schemeClr val="tx2"/>
              </a:solidFill>
              <a:ea typeface="Calibri" panose="020F0502020204030204" pitchFamily="34" charset="0"/>
              <a:cs typeface="Times New Roman" panose="02020603050405020304" pitchFamily="18" charset="0"/>
            </a:endParaRPr>
          </a:p>
          <a:p>
            <a:pPr lvl="1" algn="l"/>
            <a:endParaRPr lang="en-US" sz="2395" kern="0" dirty="0">
              <a:solidFill>
                <a:schemeClr val="tx2"/>
              </a:solidFill>
              <a:ea typeface="Calibri" panose="020F0502020204030204" pitchFamily="34" charset="0"/>
              <a:cs typeface="Times New Roman" panose="02020603050405020304" pitchFamily="18" charset="0"/>
            </a:endParaRPr>
          </a:p>
          <a:p>
            <a:pPr marL="912480" lvl="1" indent="-456240" algn="l">
              <a:buFont typeface="Arial" panose="020B0604020202020204" pitchFamily="34" charset="0"/>
              <a:buChar char="•"/>
            </a:pPr>
            <a:endParaRPr lang="en-US" sz="2395" kern="0" dirty="0">
              <a:solidFill>
                <a:schemeClr val="tx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2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AE39E7E6-3894-AE50-52BF-18D950156E6C}"/>
              </a:ext>
            </a:extLst>
          </p:cNvPr>
          <p:cNvSpPr txBox="1">
            <a:spLocks/>
          </p:cNvSpPr>
          <p:nvPr/>
        </p:nvSpPr>
        <p:spPr>
          <a:xfrm>
            <a:off x="311150" y="392055"/>
            <a:ext cx="11544299" cy="369332"/>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ea typeface="Calibri" panose="020F0502020204030204" pitchFamily="34" charset="0"/>
                <a:cs typeface="+mn-cs"/>
              </a:rPr>
              <a:t>WORKPLACE SKILLS PLANNING</a:t>
            </a:r>
          </a:p>
        </p:txBody>
      </p:sp>
      <p:sp>
        <p:nvSpPr>
          <p:cNvPr id="3" name="Content Placeholder 1">
            <a:extLst>
              <a:ext uri="{FF2B5EF4-FFF2-40B4-BE49-F238E27FC236}">
                <a16:creationId xmlns:a16="http://schemas.microsoft.com/office/drawing/2014/main" id="{175AF7C2-F213-575A-F825-2175A436DD47}"/>
              </a:ext>
            </a:extLst>
          </p:cNvPr>
          <p:cNvSpPr txBox="1">
            <a:spLocks/>
          </p:cNvSpPr>
          <p:nvPr/>
        </p:nvSpPr>
        <p:spPr>
          <a:xfrm>
            <a:off x="450850" y="1219201"/>
            <a:ext cx="11273155" cy="5226424"/>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195" kern="0">
                <a:solidFill>
                  <a:schemeClr val="tx2"/>
                </a:solidFill>
              </a:rPr>
              <a:t>The mandatory grant application consist of the following important sections:</a:t>
            </a:r>
          </a:p>
          <a:p>
            <a:pPr lvl="1"/>
            <a:r>
              <a:rPr lang="en-US" sz="2195" b="1" kern="0">
                <a:solidFill>
                  <a:schemeClr val="tx2"/>
                </a:solidFill>
              </a:rPr>
              <a:t>Organisational information</a:t>
            </a:r>
          </a:p>
          <a:p>
            <a:pPr lvl="1"/>
            <a:r>
              <a:rPr lang="en-US" sz="2195" b="1" kern="0">
                <a:solidFill>
                  <a:schemeClr val="tx2"/>
                </a:solidFill>
              </a:rPr>
              <a:t>Banking details</a:t>
            </a:r>
          </a:p>
          <a:p>
            <a:pPr lvl="1"/>
            <a:r>
              <a:rPr lang="en-US" sz="2195" b="1" kern="0">
                <a:solidFill>
                  <a:schemeClr val="tx2"/>
                </a:solidFill>
              </a:rPr>
              <a:t>Employment summary and Provincial Breakdown</a:t>
            </a:r>
          </a:p>
          <a:p>
            <a:pPr lvl="2"/>
            <a:r>
              <a:rPr lang="en-US" sz="2195" b="1" kern="0">
                <a:solidFill>
                  <a:schemeClr val="tx2"/>
                </a:solidFill>
              </a:rPr>
              <a:t>Provides information on the current workforce (including learners)</a:t>
            </a:r>
          </a:p>
          <a:p>
            <a:pPr lvl="1"/>
            <a:r>
              <a:rPr lang="en-US" sz="2195" kern="0">
                <a:solidFill>
                  <a:schemeClr val="tx2"/>
                </a:solidFill>
              </a:rPr>
              <a:t>Workplace Skills Plan</a:t>
            </a:r>
          </a:p>
          <a:p>
            <a:pPr lvl="2"/>
            <a:r>
              <a:rPr lang="en-US" sz="2195" kern="0">
                <a:solidFill>
                  <a:schemeClr val="tx2"/>
                </a:solidFill>
              </a:rPr>
              <a:t>PIVOTAL plan </a:t>
            </a:r>
          </a:p>
          <a:p>
            <a:pPr lvl="3"/>
            <a:r>
              <a:rPr lang="en-US" sz="2195" kern="0">
                <a:solidFill>
                  <a:schemeClr val="tx2"/>
                </a:solidFill>
              </a:rPr>
              <a:t>Planned implementation of PIVOTAL learning programmes e.g. apprenticeships, learnerships, credit bearing skills programmes, work integrated learning, bursary programmes (post school / tertiary qualifications at TVETs/ HEIs)</a:t>
            </a:r>
          </a:p>
          <a:p>
            <a:pPr lvl="2"/>
            <a:r>
              <a:rPr lang="en-US" sz="2195" kern="0">
                <a:solidFill>
                  <a:schemeClr val="tx2"/>
                </a:solidFill>
              </a:rPr>
              <a:t>Non-PIVOTAL plan</a:t>
            </a:r>
          </a:p>
          <a:p>
            <a:pPr lvl="3"/>
            <a:r>
              <a:rPr lang="en-US" sz="2195" kern="0">
                <a:solidFill>
                  <a:schemeClr val="tx2"/>
                </a:solidFill>
              </a:rPr>
              <a:t>Planned implementation of other learning programmes e.g. non-credit bearing skills programmes, in-house training (health and safety, HIV/Aids awareness)</a:t>
            </a:r>
            <a:endParaRPr lang="en-US" sz="2195" kern="0" dirty="0">
              <a:solidFill>
                <a:schemeClr val="tx2"/>
              </a:solidFill>
            </a:endParaRPr>
          </a:p>
        </p:txBody>
      </p:sp>
    </p:spTree>
    <p:extLst>
      <p:ext uri="{BB962C8B-B14F-4D97-AF65-F5344CB8AC3E}">
        <p14:creationId xmlns:p14="http://schemas.microsoft.com/office/powerpoint/2010/main" val="12820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FC0A4380-09DD-774B-BED2-3573B203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300" y="5334000"/>
            <a:ext cx="1092200" cy="1092200"/>
          </a:xfrm>
          <a:prstGeom prst="rect">
            <a:avLst/>
          </a:prstGeom>
        </p:spPr>
      </p:pic>
      <p:sp>
        <p:nvSpPr>
          <p:cNvPr id="2" name="Title 1">
            <a:extLst>
              <a:ext uri="{FF2B5EF4-FFF2-40B4-BE49-F238E27FC236}">
                <a16:creationId xmlns:a16="http://schemas.microsoft.com/office/drawing/2014/main" id="{6A14C2F0-3EF5-900E-1501-DABBA1813051}"/>
              </a:ext>
            </a:extLst>
          </p:cNvPr>
          <p:cNvSpPr txBox="1">
            <a:spLocks/>
          </p:cNvSpPr>
          <p:nvPr/>
        </p:nvSpPr>
        <p:spPr>
          <a:xfrm>
            <a:off x="311150" y="304800"/>
            <a:ext cx="11544299" cy="369332"/>
          </a:xfrm>
          <a:prstGeom prst="rect">
            <a:avLst/>
          </a:prstGeom>
        </p:spPr>
        <p:txBody>
          <a:bodyPr/>
          <a:lstStyle>
            <a:lvl1pPr algn="ctr">
              <a:defRPr sz="2800">
                <a:latin typeface="+mj-lt"/>
                <a:ea typeface="+mj-ea"/>
                <a:cs typeface="+mj-cs"/>
              </a:defRPr>
            </a:lvl1pPr>
          </a:lstStyle>
          <a:p>
            <a:r>
              <a:rPr lang="en-US" sz="3200" b="1" dirty="0">
                <a:solidFill>
                  <a:schemeClr val="accent5">
                    <a:lumMod val="50000"/>
                  </a:schemeClr>
                </a:solidFill>
                <a:latin typeface="+mn-lt"/>
                <a:ea typeface="Calibri" panose="020F0502020204030204" pitchFamily="34" charset="0"/>
                <a:cs typeface="+mn-cs"/>
              </a:rPr>
              <a:t>WORKPLACE SKILLS PLANNING</a:t>
            </a:r>
          </a:p>
        </p:txBody>
      </p:sp>
      <p:sp>
        <p:nvSpPr>
          <p:cNvPr id="3" name="Content Placeholder 1">
            <a:extLst>
              <a:ext uri="{FF2B5EF4-FFF2-40B4-BE49-F238E27FC236}">
                <a16:creationId xmlns:a16="http://schemas.microsoft.com/office/drawing/2014/main" id="{F434A676-9174-DF34-A724-256529EE3D0C}"/>
              </a:ext>
            </a:extLst>
          </p:cNvPr>
          <p:cNvSpPr txBox="1">
            <a:spLocks/>
          </p:cNvSpPr>
          <p:nvPr/>
        </p:nvSpPr>
        <p:spPr>
          <a:xfrm>
            <a:off x="446721" y="1066800"/>
            <a:ext cx="11273155" cy="5226424"/>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lgn="l"/>
            <a:r>
              <a:rPr lang="en-US" sz="2195" kern="0" dirty="0">
                <a:solidFill>
                  <a:schemeClr val="tx2"/>
                </a:solidFill>
              </a:rPr>
              <a:t>Annual Training Report</a:t>
            </a:r>
          </a:p>
          <a:p>
            <a:pPr lvl="2" algn="l"/>
            <a:r>
              <a:rPr lang="en-US" sz="2195" kern="0" dirty="0">
                <a:solidFill>
                  <a:schemeClr val="tx2"/>
                </a:solidFill>
              </a:rPr>
              <a:t>PIVOTAL training report </a:t>
            </a:r>
          </a:p>
          <a:p>
            <a:pPr lvl="3" algn="l"/>
            <a:r>
              <a:rPr lang="en-US" sz="2195" kern="0" dirty="0">
                <a:solidFill>
                  <a:schemeClr val="tx2"/>
                </a:solidFill>
              </a:rPr>
              <a:t>Actual implementation of PIVOTAL learning </a:t>
            </a:r>
            <a:r>
              <a:rPr lang="en-US" sz="2195" kern="0" dirty="0" err="1">
                <a:solidFill>
                  <a:schemeClr val="tx2"/>
                </a:solidFill>
              </a:rPr>
              <a:t>programmes</a:t>
            </a:r>
            <a:r>
              <a:rPr lang="en-US" sz="2195" kern="0" dirty="0">
                <a:solidFill>
                  <a:schemeClr val="tx2"/>
                </a:solidFill>
              </a:rPr>
              <a:t> e.g., apprenticeships, learnerships, credit bearing skills </a:t>
            </a:r>
            <a:r>
              <a:rPr lang="en-US" sz="2195" kern="0" dirty="0" err="1">
                <a:solidFill>
                  <a:schemeClr val="tx2"/>
                </a:solidFill>
              </a:rPr>
              <a:t>programmes</a:t>
            </a:r>
            <a:r>
              <a:rPr lang="en-US" sz="2195" kern="0" dirty="0">
                <a:solidFill>
                  <a:schemeClr val="tx2"/>
                </a:solidFill>
              </a:rPr>
              <a:t>, work integrated learning, bursary </a:t>
            </a:r>
            <a:r>
              <a:rPr lang="en-US" sz="2195" kern="0" dirty="0" err="1">
                <a:solidFill>
                  <a:schemeClr val="tx2"/>
                </a:solidFill>
              </a:rPr>
              <a:t>programmes</a:t>
            </a:r>
            <a:r>
              <a:rPr lang="en-US" sz="2195" kern="0" dirty="0">
                <a:solidFill>
                  <a:schemeClr val="tx2"/>
                </a:solidFill>
              </a:rPr>
              <a:t> (post school / tertiary qualifications at TVETs/ HEIs)</a:t>
            </a:r>
          </a:p>
          <a:p>
            <a:pPr lvl="2" algn="l"/>
            <a:r>
              <a:rPr lang="en-US" sz="2195" kern="0" dirty="0">
                <a:solidFill>
                  <a:schemeClr val="tx2"/>
                </a:solidFill>
              </a:rPr>
              <a:t>Non-PIVOTAL training report</a:t>
            </a:r>
          </a:p>
          <a:p>
            <a:pPr lvl="3" algn="l"/>
            <a:r>
              <a:rPr lang="en-US" sz="2195" kern="0" dirty="0">
                <a:solidFill>
                  <a:schemeClr val="tx2"/>
                </a:solidFill>
              </a:rPr>
              <a:t>Actual implementation of other learning </a:t>
            </a:r>
            <a:r>
              <a:rPr lang="en-US" sz="2195" kern="0" dirty="0" err="1">
                <a:solidFill>
                  <a:schemeClr val="tx2"/>
                </a:solidFill>
              </a:rPr>
              <a:t>programmes</a:t>
            </a:r>
            <a:r>
              <a:rPr lang="en-US" sz="2195" kern="0" dirty="0">
                <a:solidFill>
                  <a:schemeClr val="tx2"/>
                </a:solidFill>
              </a:rPr>
              <a:t> e.g., non-credit bearing skills </a:t>
            </a:r>
            <a:r>
              <a:rPr lang="en-US" sz="2195" kern="0" dirty="0" err="1">
                <a:solidFill>
                  <a:schemeClr val="tx2"/>
                </a:solidFill>
              </a:rPr>
              <a:t>programmes</a:t>
            </a:r>
            <a:r>
              <a:rPr lang="en-US" sz="2195" kern="0" dirty="0">
                <a:solidFill>
                  <a:schemeClr val="tx2"/>
                </a:solidFill>
              </a:rPr>
              <a:t>, in-house training (health and safety, HIV/Aids awareness)</a:t>
            </a:r>
          </a:p>
          <a:p>
            <a:pPr lvl="3" algn="l"/>
            <a:endParaRPr lang="en-US" sz="2195" kern="0" dirty="0">
              <a:solidFill>
                <a:schemeClr val="tx2"/>
              </a:solidFill>
            </a:endParaRPr>
          </a:p>
          <a:p>
            <a:pPr lvl="1" algn="l"/>
            <a:r>
              <a:rPr lang="en-US" sz="2195" kern="0" dirty="0">
                <a:solidFill>
                  <a:schemeClr val="tx2"/>
                </a:solidFill>
              </a:rPr>
              <a:t>Adult Education and Training Plan</a:t>
            </a:r>
          </a:p>
          <a:p>
            <a:pPr lvl="1" algn="l"/>
            <a:endParaRPr lang="en-US" sz="2195" kern="0" dirty="0">
              <a:solidFill>
                <a:schemeClr val="tx2"/>
              </a:solidFill>
            </a:endParaRPr>
          </a:p>
          <a:p>
            <a:pPr lvl="1" algn="l"/>
            <a:r>
              <a:rPr lang="en-US" sz="2195" b="1" kern="0" dirty="0">
                <a:solidFill>
                  <a:schemeClr val="tx2"/>
                </a:solidFill>
              </a:rPr>
              <a:t>Training Committee (list of members) – for medium and large firms only</a:t>
            </a:r>
          </a:p>
          <a:p>
            <a:pPr lvl="1" algn="l"/>
            <a:endParaRPr lang="en-US" sz="2195" b="1" kern="0" dirty="0">
              <a:solidFill>
                <a:schemeClr val="tx2"/>
              </a:solidFill>
            </a:endParaRPr>
          </a:p>
          <a:p>
            <a:pPr lvl="1" algn="l"/>
            <a:r>
              <a:rPr lang="en-US" sz="2195" b="1" kern="0" dirty="0">
                <a:solidFill>
                  <a:schemeClr val="tx2"/>
                </a:solidFill>
              </a:rPr>
              <a:t>Sign-off (Authorisation page)</a:t>
            </a:r>
          </a:p>
          <a:p>
            <a:pPr lvl="1" algn="l"/>
            <a:endParaRPr lang="en-US" sz="2195" b="1" kern="0" dirty="0">
              <a:solidFill>
                <a:schemeClr val="tx2"/>
              </a:solidFill>
            </a:endParaRPr>
          </a:p>
        </p:txBody>
      </p:sp>
    </p:spTree>
    <p:extLst>
      <p:ext uri="{BB962C8B-B14F-4D97-AF65-F5344CB8AC3E}">
        <p14:creationId xmlns:p14="http://schemas.microsoft.com/office/powerpoint/2010/main" val="286608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TotalTime>
  <Words>3266</Words>
  <Application>Microsoft Office PowerPoint</Application>
  <PresentationFormat>Custom</PresentationFormat>
  <Paragraphs>361</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Avant Garde</vt:lpstr>
      <vt:lpstr>Calibri</vt:lpstr>
      <vt:lpstr>Courier New</vt:lpstr>
      <vt:lpstr>Helvetica Neue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SETA HR Strategy.indd</dc:title>
  <dc:creator>Rich Mkhondo</dc:creator>
  <cp:lastModifiedBy>Rungamai Bhebhe</cp:lastModifiedBy>
  <cp:revision>20</cp:revision>
  <dcterms:created xsi:type="dcterms:W3CDTF">2022-09-14T12:33:50Z</dcterms:created>
  <dcterms:modified xsi:type="dcterms:W3CDTF">2023-01-23T13:36:12Z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2022-09-14T00:00:00Z</vt:filetime>
  </property>
  <property fmtid="{D5CDD505-2E9C-101B-9397-08002B2CF9AE}" pid="3" name="Creator">
    <vt:lpwstr>Adobe InDesign 15.1 (Macintosh)</vt:lpwstr>
  </property>
  <property fmtid="{D5CDD505-2E9C-101B-9397-08002B2CF9AE}" pid="4" name="LastSaved">
    <vt:filetime>2022-09-14T00:00:00Z</vt:filetime>
  </property>
</Properties>
</file>